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5"/>
  </p:notesMasterIdLst>
  <p:handoutMasterIdLst>
    <p:handoutMasterId r:id="rId26"/>
  </p:handoutMasterIdLst>
  <p:sldIdLst>
    <p:sldId id="527" r:id="rId3"/>
    <p:sldId id="530" r:id="rId4"/>
    <p:sldId id="550" r:id="rId5"/>
    <p:sldId id="532" r:id="rId6"/>
    <p:sldId id="533" r:id="rId7"/>
    <p:sldId id="569" r:id="rId8"/>
    <p:sldId id="570" r:id="rId9"/>
    <p:sldId id="571" r:id="rId10"/>
    <p:sldId id="572" r:id="rId11"/>
    <p:sldId id="607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44" r:id="rId22"/>
    <p:sldId id="545" r:id="rId23"/>
    <p:sldId id="546" r:id="rId24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6AD"/>
    <a:srgbClr val="000000"/>
    <a:srgbClr val="FFFFFF"/>
    <a:srgbClr val="6D6D6D"/>
    <a:srgbClr val="5D6063"/>
    <a:srgbClr val="6C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9" autoAdjust="0"/>
    <p:restoredTop sz="91244" autoAdjust="0"/>
  </p:normalViewPr>
  <p:slideViewPr>
    <p:cSldViewPr snapToGrid="0">
      <p:cViewPr varScale="1">
        <p:scale>
          <a:sx n="63" d="100"/>
          <a:sy n="63" d="100"/>
        </p:scale>
        <p:origin x="6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0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F574-9E5E-4479-A694-7B0504769AE1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90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0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模板来自于 </a:t>
            </a:r>
            <a:r>
              <a:rPr lang="en-US" altLang="zh-CN" dirty="0"/>
              <a:t>http://docer.mysoeasy.com</a:t>
            </a:r>
            <a:endParaRPr lang="zh-CN" altLang="en-US" dirty="0"/>
          </a:p>
        </p:txBody>
      </p:sp>
      <p:sp>
        <p:nvSpPr>
          <p:cNvPr id="104890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0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04A-84B0-4E5D-A1A7-EE43D6EF2A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1218565" rtl="0" eaLnBrk="1" latinLnBrk="0" hangingPunct="1">
      <a:buFont typeface="Arial" panose="020B0604020202020204" pitchFamily="34" charset="0"/>
      <a:buNone/>
      <a:defRPr sz="1865" kern="1200" baseline="0">
        <a:solidFill>
          <a:srgbClr val="FF0000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01" y="0"/>
            <a:ext cx="10325100" cy="6883400"/>
          </a:xfrm>
          <a:prstGeom prst="rect">
            <a:avLst/>
          </a:prstGeom>
        </p:spPr>
      </p:pic>
      <p:sp>
        <p:nvSpPr>
          <p:cNvPr id="10485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2606677"/>
            <a:ext cx="6144684" cy="1114424"/>
          </a:xfrm>
        </p:spPr>
        <p:txBody>
          <a:bodyPr/>
          <a:lstStyle>
            <a:lvl1pPr algn="ctr">
              <a:lnSpc>
                <a:spcPct val="120000"/>
              </a:lnSpc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048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933826"/>
            <a:ext cx="6047317" cy="431279"/>
          </a:xfrm>
        </p:spPr>
        <p:txBody>
          <a:bodyPr/>
          <a:lstStyle>
            <a:lvl1pPr marL="0" indent="0" algn="ctr">
              <a:buFontTx/>
              <a:buNone/>
              <a:defRPr sz="1865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04858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8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98" name="内容占位符 6"/>
          <p:cNvSpPr>
            <a:spLocks noGrp="1"/>
          </p:cNvSpPr>
          <p:nvPr>
            <p:ph sz="quarter" idx="13"/>
          </p:nvPr>
        </p:nvSpPr>
        <p:spPr>
          <a:xfrm>
            <a:off x="231775" y="231775"/>
            <a:ext cx="11682413" cy="6124575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 marL="482600" indent="-482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7200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/>
                </a:solidFill>
              </a:defRPr>
            </a:lvl3pPr>
            <a:lvl4pPr marL="8997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4pPr>
            <a:lvl5pPr marL="108013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5pPr>
            <a:lvl6pPr marL="12598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901" y="0"/>
            <a:ext cx="10325100" cy="6883400"/>
          </a:xfrm>
          <a:prstGeom prst="rect">
            <a:avLst/>
          </a:prstGeom>
        </p:spPr>
      </p:pic>
      <p:sp>
        <p:nvSpPr>
          <p:cNvPr id="10485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2606677"/>
            <a:ext cx="6144684" cy="1114424"/>
          </a:xfrm>
        </p:spPr>
        <p:txBody>
          <a:bodyPr/>
          <a:lstStyle>
            <a:lvl1pPr algn="ctr">
              <a:lnSpc>
                <a:spcPct val="120000"/>
              </a:lnSpc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10485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933826"/>
            <a:ext cx="6047317" cy="431279"/>
          </a:xfrm>
        </p:spPr>
        <p:txBody>
          <a:bodyPr/>
          <a:lstStyle>
            <a:lvl1pPr marL="0" indent="0" algn="ctr">
              <a:buFontTx/>
              <a:buNone/>
              <a:defRPr sz="1865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04858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8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>
          <a:xfrm>
            <a:off x="1382400" y="2203200"/>
            <a:ext cx="7851600" cy="3099600"/>
          </a:xfrm>
        </p:spPr>
        <p:txBody>
          <a:bodyPr/>
          <a:lstStyle>
            <a:lvl1pPr marL="285750" indent="-28575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buFontTx/>
              <a:buNone/>
              <a:defRPr sz="1800"/>
            </a:lvl2pPr>
            <a:lvl3pPr>
              <a:lnSpc>
                <a:spcPct val="100000"/>
              </a:lnSpc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lnSpc>
                <a:spcPct val="100000"/>
              </a:lnSpc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 hasCustomPrompt="1"/>
          </p:nvPr>
        </p:nvSpPr>
        <p:spPr>
          <a:xfrm>
            <a:off x="3355200" y="2379600"/>
            <a:ext cx="6411600" cy="12132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93" name="文本占位符 2"/>
          <p:cNvSpPr>
            <a:spLocks noGrp="1"/>
          </p:cNvSpPr>
          <p:nvPr>
            <p:ph type="body" idx="1"/>
          </p:nvPr>
        </p:nvSpPr>
        <p:spPr>
          <a:xfrm>
            <a:off x="855298" y="3768848"/>
            <a:ext cx="8911502" cy="150018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62" name="内容占位符 2"/>
          <p:cNvSpPr>
            <a:spLocks noGrp="1"/>
          </p:cNvSpPr>
          <p:nvPr>
            <p:ph sz="half" idx="1"/>
          </p:nvPr>
        </p:nvSpPr>
        <p:spPr>
          <a:xfrm>
            <a:off x="1198800" y="2106000"/>
            <a:ext cx="3877200" cy="3099600"/>
          </a:xfrm>
        </p:spPr>
        <p:txBody>
          <a:bodyPr/>
          <a:lstStyle>
            <a:lvl1pPr marL="0" indent="0" defTabSz="492125">
              <a:buFontTx/>
              <a:buNone/>
              <a:tabLst>
                <a:tab pos="266700" algn="l"/>
                <a:tab pos="984250" algn="l"/>
              </a:tabLst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63" name="内容占位符 3"/>
          <p:cNvSpPr>
            <a:spLocks noGrp="1"/>
          </p:cNvSpPr>
          <p:nvPr>
            <p:ph sz="half" idx="2"/>
          </p:nvPr>
        </p:nvSpPr>
        <p:spPr>
          <a:xfrm>
            <a:off x="5914800" y="2106000"/>
            <a:ext cx="3877200" cy="3099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39750" indent="0">
              <a:spcBef>
                <a:spcPts val="0"/>
              </a:spcBef>
              <a:buFontTx/>
              <a:buNone/>
              <a:tabLst>
                <a:tab pos="89979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/>
          <p:cNvPicPr>
            <a:picLocks noChangeAspect="1"/>
          </p:cNvPicPr>
          <p:nvPr userDrawn="1"/>
        </p:nvPicPr>
        <p:blipFill rotWithShape="1">
          <a:blip r:embed="rId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88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9478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49743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8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497432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-17970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8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30462" y="1681163"/>
            <a:ext cx="50254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86" name="内容占位符 5"/>
          <p:cNvSpPr>
            <a:spLocks noGrp="1"/>
          </p:cNvSpPr>
          <p:nvPr>
            <p:ph sz="quarter" idx="4"/>
          </p:nvPr>
        </p:nvSpPr>
        <p:spPr>
          <a:xfrm>
            <a:off x="6330462" y="2505075"/>
            <a:ext cx="5025455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-17970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8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8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标题 1"/>
          <p:cNvSpPr>
            <a:spLocks noGrp="1"/>
          </p:cNvSpPr>
          <p:nvPr>
            <p:ph type="title" hasCustomPrompt="1"/>
          </p:nvPr>
        </p:nvSpPr>
        <p:spPr>
          <a:xfrm>
            <a:off x="2160000" y="2451600"/>
            <a:ext cx="4888800" cy="957600"/>
          </a:xfrm>
          <a:solidFill>
            <a:schemeClr val="accent1"/>
          </a:solidFill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874" name="平行四边形 3"/>
          <p:cNvSpPr>
            <a:spLocks noChangeArrowheads="1"/>
          </p:cNvSpPr>
          <p:nvPr userDrawn="1"/>
        </p:nvSpPr>
        <p:spPr bwMode="auto">
          <a:xfrm>
            <a:off x="2779713" y="3460750"/>
            <a:ext cx="6402387" cy="33655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8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 userDrawn="1"/>
        </p:nvPicPr>
        <p:blipFill rotWithShape="1">
          <a:blip r:embed="rId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610" name="标题 1"/>
          <p:cNvSpPr>
            <a:spLocks noGrp="1"/>
          </p:cNvSpPr>
          <p:nvPr>
            <p:ph type="title"/>
          </p:nvPr>
        </p:nvSpPr>
        <p:spPr>
          <a:xfrm>
            <a:off x="839787" y="73549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1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3549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1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3569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竖排标题 1"/>
          <p:cNvSpPr>
            <a:spLocks noGrp="1"/>
          </p:cNvSpPr>
          <p:nvPr>
            <p:ph type="title" orient="vert"/>
          </p:nvPr>
        </p:nvSpPr>
        <p:spPr>
          <a:xfrm>
            <a:off x="10126635" y="260351"/>
            <a:ext cx="1265862" cy="5865813"/>
          </a:xfrm>
        </p:spPr>
        <p:txBody>
          <a:bodyPr vert="eaVert"/>
          <a:lstStyle>
            <a:lvl1pPr>
              <a:defRPr sz="3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9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0904" y="260351"/>
            <a:ext cx="8974540" cy="5865813"/>
          </a:xfrm>
        </p:spPr>
        <p:txBody>
          <a:bodyPr vert="eaVert"/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>
          <a:xfrm>
            <a:off x="1382400" y="2203200"/>
            <a:ext cx="7851600" cy="3099600"/>
          </a:xfrm>
        </p:spPr>
        <p:txBody>
          <a:bodyPr/>
          <a:lstStyle>
            <a:lvl1pPr marL="285750" indent="-285750">
              <a:lnSpc>
                <a:spcPct val="100000"/>
              </a:lnSpc>
              <a:buClrTx/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buFontTx/>
              <a:buNone/>
              <a:defRPr sz="1800"/>
            </a:lvl2pPr>
            <a:lvl3pPr>
              <a:lnSpc>
                <a:spcPct val="100000"/>
              </a:lnSpc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lnSpc>
                <a:spcPct val="100000"/>
              </a:lnSpc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9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98" name="内容占位符 6"/>
          <p:cNvSpPr>
            <a:spLocks noGrp="1"/>
          </p:cNvSpPr>
          <p:nvPr>
            <p:ph sz="quarter" idx="13"/>
          </p:nvPr>
        </p:nvSpPr>
        <p:spPr>
          <a:xfrm>
            <a:off x="231775" y="231775"/>
            <a:ext cx="11682413" cy="6124575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 marL="482600" indent="-482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2pPr>
            <a:lvl3pPr marL="72009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/>
                </a:solidFill>
              </a:defRPr>
            </a:lvl3pPr>
            <a:lvl4pPr marL="89979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4pPr>
            <a:lvl5pPr marL="108013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5pPr>
            <a:lvl6pPr marL="125984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 hasCustomPrompt="1"/>
          </p:nvPr>
        </p:nvSpPr>
        <p:spPr>
          <a:xfrm>
            <a:off x="3355200" y="2379600"/>
            <a:ext cx="6411600" cy="12132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693" name="文本占位符 2"/>
          <p:cNvSpPr>
            <a:spLocks noGrp="1"/>
          </p:cNvSpPr>
          <p:nvPr>
            <p:ph type="body" idx="1"/>
          </p:nvPr>
        </p:nvSpPr>
        <p:spPr>
          <a:xfrm>
            <a:off x="855298" y="3768848"/>
            <a:ext cx="8911502" cy="150018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62" name="内容占位符 2"/>
          <p:cNvSpPr>
            <a:spLocks noGrp="1"/>
          </p:cNvSpPr>
          <p:nvPr>
            <p:ph sz="half" idx="1"/>
          </p:nvPr>
        </p:nvSpPr>
        <p:spPr>
          <a:xfrm>
            <a:off x="1198800" y="2106000"/>
            <a:ext cx="3877200" cy="3099600"/>
          </a:xfrm>
        </p:spPr>
        <p:txBody>
          <a:bodyPr/>
          <a:lstStyle>
            <a:lvl1pPr marL="0" indent="0" defTabSz="492125">
              <a:buFontTx/>
              <a:buNone/>
              <a:tabLst>
                <a:tab pos="266700" algn="l"/>
                <a:tab pos="984250" algn="l"/>
              </a:tabLst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63" name="内容占位符 3"/>
          <p:cNvSpPr>
            <a:spLocks noGrp="1"/>
          </p:cNvSpPr>
          <p:nvPr>
            <p:ph sz="half" idx="2"/>
          </p:nvPr>
        </p:nvSpPr>
        <p:spPr>
          <a:xfrm>
            <a:off x="5914800" y="2106000"/>
            <a:ext cx="3877200" cy="3099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539750" indent="0">
              <a:spcBef>
                <a:spcPts val="0"/>
              </a:spcBef>
              <a:buFontTx/>
              <a:buNone/>
              <a:tabLst>
                <a:tab pos="899795" algn="l"/>
              </a:tabLst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86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6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/>
          <p:cNvPicPr>
            <a:picLocks noChangeAspect="1"/>
          </p:cNvPicPr>
          <p:nvPr userDrawn="1"/>
        </p:nvPicPr>
        <p:blipFill rotWithShape="1">
          <a:blip r:embed="rId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88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9478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49743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8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4974327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-17970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8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30462" y="1681163"/>
            <a:ext cx="50254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86" name="内容占位符 5"/>
          <p:cNvSpPr>
            <a:spLocks noGrp="1"/>
          </p:cNvSpPr>
          <p:nvPr>
            <p:ph sz="quarter" idx="4"/>
          </p:nvPr>
        </p:nvSpPr>
        <p:spPr>
          <a:xfrm>
            <a:off x="6330462" y="2505075"/>
            <a:ext cx="5025455" cy="3684588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720090" indent="-17970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>
                <a:solidFill>
                  <a:schemeClr val="tx1">
                    <a:lumMod val="50000"/>
                  </a:schemeClr>
                </a:solidFill>
              </a:defRPr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8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8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标题 1"/>
          <p:cNvSpPr>
            <a:spLocks noGrp="1"/>
          </p:cNvSpPr>
          <p:nvPr>
            <p:ph type="title" hasCustomPrompt="1"/>
          </p:nvPr>
        </p:nvSpPr>
        <p:spPr>
          <a:xfrm>
            <a:off x="2160000" y="2451600"/>
            <a:ext cx="4888800" cy="957600"/>
          </a:xfrm>
          <a:solidFill>
            <a:schemeClr val="accent1"/>
          </a:solidFill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874" name="平行四边形 3"/>
          <p:cNvSpPr>
            <a:spLocks noChangeArrowheads="1"/>
          </p:cNvSpPr>
          <p:nvPr userDrawn="1"/>
        </p:nvSpPr>
        <p:spPr bwMode="auto">
          <a:xfrm>
            <a:off x="2779713" y="3460750"/>
            <a:ext cx="6402387" cy="336550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4887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7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0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 userDrawn="1"/>
        </p:nvPicPr>
        <p:blipFill rotWithShape="1">
          <a:blip r:embed="rId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610" name="标题 1"/>
          <p:cNvSpPr>
            <a:spLocks noGrp="1"/>
          </p:cNvSpPr>
          <p:nvPr>
            <p:ph type="title"/>
          </p:nvPr>
        </p:nvSpPr>
        <p:spPr>
          <a:xfrm>
            <a:off x="839787" y="73549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1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3549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1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3569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6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竖排标题 1"/>
          <p:cNvSpPr>
            <a:spLocks noGrp="1"/>
          </p:cNvSpPr>
          <p:nvPr>
            <p:ph type="title" orient="vert"/>
          </p:nvPr>
        </p:nvSpPr>
        <p:spPr>
          <a:xfrm>
            <a:off x="10126635" y="260351"/>
            <a:ext cx="1265862" cy="5865813"/>
          </a:xfrm>
        </p:spPr>
        <p:txBody>
          <a:bodyPr vert="eaVert"/>
          <a:lstStyle>
            <a:lvl1pPr>
              <a:defRPr sz="3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89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0904" y="260351"/>
            <a:ext cx="8974540" cy="5865813"/>
          </a:xfrm>
        </p:spPr>
        <p:txBody>
          <a:bodyPr vert="eaVert"/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8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8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/>
          <p:cNvPicPr>
            <a:picLocks noChangeAspect="1"/>
          </p:cNvPicPr>
          <p:nvPr/>
        </p:nvPicPr>
        <p:blipFill rotWithShape="1">
          <a:blip r:embed="rId12" cstate="print"/>
          <a:srcRect l="40831"/>
          <a:stretch>
            <a:fillRect/>
          </a:stretch>
        </p:blipFill>
        <p:spPr>
          <a:xfrm>
            <a:off x="6807200" y="0"/>
            <a:ext cx="5384800" cy="6858000"/>
          </a:xfrm>
          <a:prstGeom prst="rect">
            <a:avLst/>
          </a:prstGeom>
        </p:spPr>
      </p:pic>
      <p:pic>
        <p:nvPicPr>
          <p:cNvPr id="2097153" name="图片 4"/>
          <p:cNvPicPr>
            <a:picLocks noChangeAspect="1"/>
          </p:cNvPicPr>
          <p:nvPr/>
        </p:nvPicPr>
        <p:blipFill rotWithShape="1">
          <a:blip r:embed="rId1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260351"/>
            <a:ext cx="9791700" cy="792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99" y="1196975"/>
            <a:ext cx="9791700" cy="4614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578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7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482600" indent="-482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>
            <a:lumMod val="75000"/>
          </a:schemeClr>
        </a:buClr>
        <a:buSzPct val="11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482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2009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95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9840" indent="-228600" algn="l" defTabSz="913765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/>
          <p:cNvPicPr>
            <a:picLocks noChangeAspect="1"/>
          </p:cNvPicPr>
          <p:nvPr/>
        </p:nvPicPr>
        <p:blipFill rotWithShape="1">
          <a:blip r:embed="rId12" cstate="print"/>
          <a:srcRect l="40831"/>
          <a:stretch>
            <a:fillRect/>
          </a:stretch>
        </p:blipFill>
        <p:spPr>
          <a:xfrm>
            <a:off x="6807200" y="0"/>
            <a:ext cx="5384800" cy="6858000"/>
          </a:xfrm>
          <a:prstGeom prst="rect">
            <a:avLst/>
          </a:prstGeom>
        </p:spPr>
      </p:pic>
      <p:pic>
        <p:nvPicPr>
          <p:cNvPr id="2097153" name="图片 4"/>
          <p:cNvPicPr>
            <a:picLocks noChangeAspect="1"/>
          </p:cNvPicPr>
          <p:nvPr/>
        </p:nvPicPr>
        <p:blipFill rotWithShape="1">
          <a:blip r:embed="rId12" cstate="print"/>
          <a:srcRect l="781" r="78286"/>
          <a:stretch>
            <a:fillRect/>
          </a:stretch>
        </p:blipFill>
        <p:spPr>
          <a:xfrm>
            <a:off x="1" y="0"/>
            <a:ext cx="1905001" cy="6858000"/>
          </a:xfrm>
          <a:prstGeom prst="rect">
            <a:avLst/>
          </a:prstGeom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260351"/>
            <a:ext cx="9791700" cy="792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99" y="1196975"/>
            <a:ext cx="9791700" cy="4614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1048578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A14F-DE9C-4D83-8C58-D4C03BB9FF78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104857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BDD9-255D-45E7-AF06-38BC945D1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76AD"/>
          </a:solidFill>
          <a:latin typeface="Britannic Bold" panose="020B0903060703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482600" indent="-482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>
            <a:lumMod val="75000"/>
          </a:schemeClr>
        </a:buClr>
        <a:buSzPct val="11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4826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Calibri" panose="020F0502020204030204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2009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95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9840" indent="-228600" algn="l" defTabSz="913765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4097"/>
          <p:cNvSpPr>
            <a:spLocks noGrp="1"/>
          </p:cNvSpPr>
          <p:nvPr>
            <p:ph type="ctrTitle"/>
          </p:nvPr>
        </p:nvSpPr>
        <p:spPr>
          <a:xfrm>
            <a:off x="-722947" y="1953895"/>
            <a:ext cx="8748712" cy="1470025"/>
          </a:xfrm>
          <a:effectLst>
            <a:outerShdw dist="53882" dir="2699999" algn="ctr" rotWithShape="0">
              <a:srgbClr val="000000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defTabSz="914400">
              <a:buNone/>
            </a:pPr>
            <a:r>
              <a:rPr lang="zh-CN" altLang="en-US" sz="6600" i="0" kern="120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体格检查</a:t>
            </a:r>
            <a:br>
              <a:rPr lang="zh-CN" altLang="en-US" sz="6600" i="0" kern="120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</a:br>
            <a:r>
              <a:rPr lang="en-US" altLang="zh-CN" sz="6600" i="0" kern="120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——</a:t>
            </a:r>
            <a:r>
              <a:rPr lang="zh-CN" altLang="en-US" sz="6600" i="0" kern="120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腹部检查</a:t>
            </a:r>
          </a:p>
        </p:txBody>
      </p:sp>
      <p:sp>
        <p:nvSpPr>
          <p:cNvPr id="3074" name="椭圆 4098"/>
          <p:cNvSpPr/>
          <p:nvPr/>
        </p:nvSpPr>
        <p:spPr>
          <a:xfrm rot="-970649">
            <a:off x="2135188" y="549275"/>
            <a:ext cx="1363662" cy="8842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矩形 4099"/>
          <p:cNvSpPr/>
          <p:nvPr/>
        </p:nvSpPr>
        <p:spPr>
          <a:xfrm>
            <a:off x="8330565" y="1953895"/>
            <a:ext cx="3425190" cy="124015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zh-CN" altLang="en-US" sz="1200" b="1">
                <a:ln w="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仿宋_GB2312" panose="02010609030101010101" charset="-122"/>
                <a:ea typeface="仿宋_GB2312" panose="02010609030101010101" charset="-122"/>
              </a:rPr>
              <a:t>健康评估</a:t>
            </a:r>
          </a:p>
        </p:txBody>
      </p:sp>
      <p:sp>
        <p:nvSpPr>
          <p:cNvPr id="3076" name="矩形 4100"/>
          <p:cNvSpPr/>
          <p:nvPr/>
        </p:nvSpPr>
        <p:spPr>
          <a:xfrm>
            <a:off x="6016308" y="5484813"/>
            <a:ext cx="3310572" cy="1247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护理学实验室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742887" name="右箭头 1073742886"/>
          <p:cNvSpPr/>
          <p:nvPr/>
        </p:nvSpPr>
        <p:spPr>
          <a:xfrm>
            <a:off x="2094865" y="1347470"/>
            <a:ext cx="425450" cy="259080"/>
          </a:xfrm>
          <a:prstGeom prst="rightArrow">
            <a:avLst>
              <a:gd name="adj1" fmla="val 50000"/>
              <a:gd name="adj2" fmla="val 41053"/>
            </a:avLst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73742889" name="组合 1073742888"/>
          <p:cNvGrpSpPr/>
          <p:nvPr/>
        </p:nvGrpSpPr>
        <p:grpSpPr>
          <a:xfrm>
            <a:off x="6642735" y="565785"/>
            <a:ext cx="4876800" cy="2945130"/>
            <a:chOff x="7266" y="79701"/>
            <a:chExt cx="4875" cy="3964"/>
          </a:xfrm>
        </p:grpSpPr>
        <p:pic>
          <p:nvPicPr>
            <p:cNvPr id="1073742890" name="图片 1073742889" descr="9133617593884175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6" y="79701"/>
              <a:ext cx="1956" cy="20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91" name="图片 1073742890" descr="4795403783255194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9" y="79754"/>
              <a:ext cx="2003" cy="18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892" name="右箭头 1073742891"/>
            <p:cNvSpPr/>
            <p:nvPr/>
          </p:nvSpPr>
          <p:spPr>
            <a:xfrm>
              <a:off x="9295" y="80402"/>
              <a:ext cx="768" cy="507"/>
            </a:xfrm>
            <a:prstGeom prst="rightArrow">
              <a:avLst>
                <a:gd name="adj1" fmla="val 50000"/>
                <a:gd name="adj2" fmla="val 37869"/>
              </a:avLst>
            </a:pr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73742893" name="图片 1073742892" descr="4603051895879663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8" y="81747"/>
              <a:ext cx="1916" cy="19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894" name="任意多边形 1073742893"/>
            <p:cNvSpPr/>
            <p:nvPr/>
          </p:nvSpPr>
          <p:spPr>
            <a:xfrm rot="10800000">
              <a:off x="9251" y="82022"/>
              <a:ext cx="1300" cy="999"/>
            </a:xfrm>
            <a:custGeom>
              <a:avLst/>
              <a:gdLst>
                <a:gd name="txL" fmla="*/ 12427 w 21600"/>
                <a:gd name="txT" fmla="*/ 2912 h 21600"/>
                <a:gd name="txR" fmla="*/ 18227 w 21600"/>
                <a:gd name="txB" fmla="*/ 9246 h 21600"/>
              </a:gdLst>
              <a:ahLst/>
              <a:cxnLst>
                <a:cxn ang="270">
                  <a:pos x="15126" y="0"/>
                </a:cxn>
                <a:cxn ang="90">
                  <a:pos x="15126" y="12158"/>
                </a:cxn>
                <a:cxn ang="9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arcTo wR="12427" hR="9246" stAng="-5400000" swAng="-5400000"/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arcTo wR="5953" hR="2912" stAng="10800000" swAng="5400000"/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984490" y="2506980"/>
            <a:ext cx="5969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286000"/>
            <a:r>
              <a:rPr 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√</a:t>
            </a:r>
            <a:endParaRPr lang="en-US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073742898" name="组合 1073742897"/>
          <p:cNvGrpSpPr/>
          <p:nvPr/>
        </p:nvGrpSpPr>
        <p:grpSpPr>
          <a:xfrm>
            <a:off x="1731645" y="3861435"/>
            <a:ext cx="5255895" cy="2561590"/>
            <a:chOff x="2226" y="80517"/>
            <a:chExt cx="4921" cy="4034"/>
          </a:xfrm>
        </p:grpSpPr>
        <p:pic>
          <p:nvPicPr>
            <p:cNvPr id="1073742899" name="图片 1073742898" descr="3184847824736284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6" y="80517"/>
              <a:ext cx="1926" cy="19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900" name="图片 1073742899" descr="4495905285905529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7" y="80524"/>
              <a:ext cx="2000" cy="19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901" name="右箭头 1073742900"/>
            <p:cNvSpPr/>
            <p:nvPr/>
          </p:nvSpPr>
          <p:spPr>
            <a:xfrm>
              <a:off x="4159" y="81211"/>
              <a:ext cx="866" cy="458"/>
            </a:xfrm>
            <a:prstGeom prst="rightArrow">
              <a:avLst>
                <a:gd name="adj1" fmla="val 50000"/>
                <a:gd name="adj2" fmla="val 47270"/>
              </a:avLst>
            </a:pr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73742902" name="图片 1073742901" descr="258120092234879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0" y="82821"/>
              <a:ext cx="1899" cy="1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903" name="任意多边形 1073742902"/>
            <p:cNvSpPr/>
            <p:nvPr/>
          </p:nvSpPr>
          <p:spPr>
            <a:xfrm rot="10800000">
              <a:off x="4200" y="82821"/>
              <a:ext cx="1578" cy="1030"/>
            </a:xfrm>
            <a:custGeom>
              <a:avLst/>
              <a:gdLst>
                <a:gd name="txL" fmla="*/ 12427 w 21600"/>
                <a:gd name="txT" fmla="*/ 2912 h 21600"/>
                <a:gd name="txR" fmla="*/ 18227 w 21600"/>
                <a:gd name="txB" fmla="*/ 9246 h 21600"/>
              </a:gdLst>
              <a:ahLst/>
              <a:cxnLst>
                <a:cxn ang="270">
                  <a:pos x="15126" y="0"/>
                </a:cxn>
                <a:cxn ang="90">
                  <a:pos x="15126" y="12158"/>
                </a:cxn>
                <a:cxn ang="9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arcTo wR="12427" hR="9246" stAng="-5400000" swAng="-5400000"/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arcTo wR="5953" hR="2912" stAng="10800000" swAng="5400000"/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73742895" name="组合 1073742894"/>
          <p:cNvGrpSpPr/>
          <p:nvPr/>
        </p:nvGrpSpPr>
        <p:grpSpPr>
          <a:xfrm>
            <a:off x="7101205" y="5728335"/>
            <a:ext cx="424180" cy="280670"/>
            <a:chOff x="6210" y="88998"/>
            <a:chExt cx="358" cy="338"/>
          </a:xfrm>
        </p:grpSpPr>
        <p:sp>
          <p:nvSpPr>
            <p:cNvPr id="1073742896" name="直接连接符 1073742895"/>
            <p:cNvSpPr/>
            <p:nvPr/>
          </p:nvSpPr>
          <p:spPr>
            <a:xfrm flipH="1">
              <a:off x="6210" y="89028"/>
              <a:ext cx="310" cy="26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97" name="直接连接符 1073742896"/>
            <p:cNvSpPr/>
            <p:nvPr/>
          </p:nvSpPr>
          <p:spPr>
            <a:xfrm>
              <a:off x="6260" y="88998"/>
              <a:ext cx="308" cy="33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右箭头 5"/>
          <p:cNvSpPr/>
          <p:nvPr/>
        </p:nvSpPr>
        <p:spPr>
          <a:xfrm>
            <a:off x="2084070" y="1347470"/>
            <a:ext cx="425450" cy="259080"/>
          </a:xfrm>
          <a:prstGeom prst="rightArrow">
            <a:avLst>
              <a:gd name="adj1" fmla="val 50000"/>
              <a:gd name="adj2" fmla="val 41053"/>
            </a:avLst>
          </a:prstGeom>
          <a:solidFill>
            <a:srgbClr val="0070C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5764" y="635635"/>
            <a:ext cx="4980385" cy="2945765"/>
            <a:chOff x="816" y="1103"/>
            <a:chExt cx="5335" cy="4639"/>
          </a:xfrm>
        </p:grpSpPr>
        <p:sp>
          <p:nvSpPr>
            <p:cNvPr id="8" name="任意多边形 7"/>
            <p:cNvSpPr/>
            <p:nvPr/>
          </p:nvSpPr>
          <p:spPr>
            <a:xfrm rot="10800000">
              <a:off x="3603" y="4120"/>
              <a:ext cx="1300" cy="999"/>
            </a:xfrm>
            <a:custGeom>
              <a:avLst/>
              <a:gdLst>
                <a:gd name="txL" fmla="*/ 12427 w 21600"/>
                <a:gd name="txT" fmla="*/ 2912 h 21600"/>
                <a:gd name="txR" fmla="*/ 18227 w 21600"/>
                <a:gd name="txB" fmla="*/ 9246 h 21600"/>
              </a:gdLst>
              <a:ahLst/>
              <a:cxnLst>
                <a:cxn ang="270">
                  <a:pos x="15126" y="0"/>
                </a:cxn>
                <a:cxn ang="90">
                  <a:pos x="15126" y="12158"/>
                </a:cxn>
                <a:cxn ang="9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arcTo wR="12427" hR="9246" stAng="-5400000" swAng="-5400000"/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arcTo wR="5953" hR="2912" stAng="10800000" swAng="5400000"/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9" name="图片 8" descr="9138380823961616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9" y="1104"/>
              <a:ext cx="2132" cy="21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 descr="6544187900718226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87" y="1103"/>
              <a:ext cx="1964" cy="20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10" descr="60710759568377807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6" y="3674"/>
              <a:ext cx="2244" cy="20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右箭头 11"/>
            <p:cNvSpPr/>
            <p:nvPr/>
          </p:nvSpPr>
          <p:spPr>
            <a:xfrm>
              <a:off x="3299" y="2065"/>
              <a:ext cx="670" cy="408"/>
            </a:xfrm>
            <a:prstGeom prst="rightArrow">
              <a:avLst>
                <a:gd name="adj1" fmla="val 50000"/>
                <a:gd name="adj2" fmla="val 41053"/>
              </a:avLst>
            </a:pr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45385" y="254063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286000"/>
            <a:r>
              <a:rPr lang="en-US" sz="36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/>
          </p:nvPr>
        </p:nvSpPr>
        <p:spPr>
          <a:xfrm>
            <a:off x="1121410" y="1587500"/>
            <a:ext cx="9950450" cy="4319905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（一）视诊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胃肠型和蠕动波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腹壁其他情况：皮疹、色素、腹纹、瘢痕、疝</a:t>
            </a:r>
          </a:p>
        </p:txBody>
      </p:sp>
      <p:sp>
        <p:nvSpPr>
          <p:cNvPr id="2048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11</a:t>
            </a:fld>
            <a:endParaRPr lang="en-US" altLang="x-none" sz="1400" dirty="0"/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/>
          </p:nvPr>
        </p:nvSpPr>
        <p:spPr>
          <a:xfrm>
            <a:off x="850900" y="1579245"/>
            <a:ext cx="10827385" cy="4391025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（二）听诊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肠鸣音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：肠鸣音活跃、亢进、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肠鸣音减弱、消失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振水音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：阳性病理意义：幽门梗阻或胃扩张</a:t>
            </a:r>
          </a:p>
        </p:txBody>
      </p:sp>
      <p:sp>
        <p:nvSpPr>
          <p:cNvPr id="21507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12</a:t>
            </a:fld>
            <a:endParaRPr lang="en-US" altLang="x-none" sz="1400" dirty="0"/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/>
          </p:nvPr>
        </p:nvSpPr>
        <p:spPr>
          <a:xfrm>
            <a:off x="1121410" y="1161415"/>
            <a:ext cx="8280400" cy="4535488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（三）叩诊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腹部叩诊音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肝脏叩诊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膀胱叩诊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移动性浊音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（腹水量</a:t>
            </a:r>
            <a:r>
              <a:rPr lang="en-US" altLang="x-none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1000ml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以上）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肋脊角叩击痛</a:t>
            </a:r>
          </a:p>
          <a:p>
            <a:pPr eaLnBrk="1" hangingPunct="1">
              <a:buNone/>
            </a:pP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1" name="Picture 6" descr="20070320_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160" y="2037398"/>
            <a:ext cx="3490913" cy="2128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13</a:t>
            </a:fld>
            <a:endParaRPr lang="en-US" altLang="x-none" sz="1400" dirty="0"/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/>
          </p:nvPr>
        </p:nvSpPr>
        <p:spPr>
          <a:xfrm>
            <a:off x="1361758" y="1295083"/>
            <a:ext cx="8577262" cy="4267200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腹壁紧张度：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腹壁紧张度增加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腹壁紧张度减低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2.压痛及反跳痛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eaLnBrk="1" hangingPunct="1">
              <a:buNone/>
            </a:pP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905" y="2523808"/>
            <a:ext cx="3475038" cy="274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14</a:t>
            </a:fld>
            <a:endParaRPr lang="en-US" altLang="x-none" sz="1400" dirty="0"/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sz="half"/>
          </p:nvPr>
        </p:nvSpPr>
        <p:spPr>
          <a:xfrm>
            <a:off x="1269365" y="1185545"/>
            <a:ext cx="4754245" cy="5375275"/>
          </a:xfrm>
        </p:spPr>
        <p:txBody>
          <a:bodyPr wrap="squar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脏器触诊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x-none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）肝脏触诊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单手触诊法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双手触诊法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+mn-ea"/>
              <a:sym typeface="+mn-ea"/>
            </a:endParaRP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 eaLnBrk="0" hangingPunct="0"/>
            <a:fld id="{9A0DB2DC-4C9A-4742-B13C-FB6460FD3503}" type="slidenum">
              <a:rPr lang="zh-CN" altLang="en-US" sz="1400" dirty="0">
                <a:latin typeface="Tahoma" panose="020B0604030504040204" pitchFamily="34" charset="0"/>
                <a:ea typeface="宋体" panose="02010600030101010101" pitchFamily="2" charset="-122"/>
              </a:rPr>
              <a:t>15</a:t>
            </a:fld>
            <a:endParaRPr lang="zh-CN" altLang="en-US" sz="1400"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/>
          </p:nvPr>
        </p:nvSpPr>
        <p:spPr>
          <a:xfrm>
            <a:off x="1404620" y="1452245"/>
            <a:ext cx="9377680" cy="4904740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  <a:endParaRPr lang="en-US" altLang="x-none" sz="3600" b="1">
              <a:solidFill>
                <a:srgbClr val="2032E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脏器触诊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）肝脏触诊：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若触及时，应描述下列内容：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大小、质地、边缘和表面状态、压痛</a:t>
            </a:r>
          </a:p>
        </p:txBody>
      </p:sp>
      <p:sp>
        <p:nvSpPr>
          <p:cNvPr id="25603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16</a:t>
            </a:fld>
            <a:endParaRPr lang="en-US" altLang="x-none" sz="1400" dirty="0"/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/>
          </p:nvPr>
        </p:nvSpPr>
        <p:spPr>
          <a:xfrm>
            <a:off x="1419860" y="1475105"/>
            <a:ext cx="5616575" cy="4114800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脏器触诊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）脾脏触诊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脾肿大分度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第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Ⅰ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Ⅱ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线测量</a:t>
            </a:r>
          </a:p>
        </p:txBody>
      </p:sp>
      <p:pic>
        <p:nvPicPr>
          <p:cNvPr id="26627" name="Picture 6" descr="20070320_04"/>
          <p:cNvPicPr>
            <a:picLocks noChangeAspect="1"/>
          </p:cNvPicPr>
          <p:nvPr/>
        </p:nvPicPr>
        <p:blipFill>
          <a:blip r:embed="rId2" cstate="print"/>
          <a:srcRect l="14285" t="17661" r="16667" b="15231"/>
          <a:stretch>
            <a:fillRect/>
          </a:stretch>
        </p:blipFill>
        <p:spPr>
          <a:xfrm>
            <a:off x="7608888" y="2205038"/>
            <a:ext cx="2692400" cy="3529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sz="half"/>
          </p:nvPr>
        </p:nvSpPr>
        <p:spPr>
          <a:xfrm>
            <a:off x="1263968" y="1612583"/>
            <a:ext cx="4895850" cy="4241800"/>
          </a:xfrm>
        </p:spPr>
        <p:txBody>
          <a:bodyPr wrap="squar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脏器触诊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）胆囊触诊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Murphy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征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Courvoisier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征</a:t>
            </a:r>
          </a:p>
          <a:p>
            <a:pPr lvl="0" indent="-342900" eaLnBrk="1" hangingPunct="1">
              <a:buNone/>
            </a:pP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700" y="3070225"/>
            <a:ext cx="3455988" cy="278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263968" y="1612583"/>
            <a:ext cx="4895850" cy="4241800"/>
          </a:xfrm>
        </p:spPr>
        <p:txBody>
          <a:bodyPr wrap="square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indent="-3429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（四）触诊</a:t>
            </a:r>
          </a:p>
          <a:p>
            <a:pPr lvl="0" indent="-342900" eaLnBrk="1" hangingPunct="1">
              <a:lnSpc>
                <a:spcPct val="150000"/>
              </a:lnSpc>
              <a:buNone/>
            </a:pPr>
            <a:r>
              <a:rPr lang="en-US" altLang="x-none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脏器触诊</a:t>
            </a:r>
          </a:p>
          <a:p>
            <a:pPr indent="-34290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）膀胱触诊</a:t>
            </a:r>
          </a:p>
          <a:p>
            <a:pPr lvl="0" indent="-342900" eaLnBrk="1" hangingPunct="1">
              <a:buNone/>
            </a:pP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/>
          <p:nvPr/>
        </p:nvSpPr>
        <p:spPr>
          <a:xfrm>
            <a:off x="1981200" y="404813"/>
            <a:ext cx="7632700" cy="6477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实验目的和要求</a:t>
            </a:r>
          </a:p>
        </p:txBody>
      </p:sp>
      <p:sp>
        <p:nvSpPr>
          <p:cNvPr id="5122" name="直接连接符 5122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endParaRPr lang="zh-CN" altLang="en-US" sz="1400" dirty="0">
              <a:ea typeface="宋体" panose="02010600030101010101" pitchFamily="2" charset="-122"/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/>
          </p:nvPr>
        </p:nvSpPr>
        <p:spPr>
          <a:xfrm>
            <a:off x="1123950" y="1815465"/>
            <a:ext cx="10489565" cy="4237355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1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. 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掌握腹部视诊、触诊、叩诊、听诊的检查方法。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. 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熟悉腹部分区与腹腔脏器对应关系。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3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. 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了解腹部体格检查正常体征与异常体征的临床意义。</a:t>
            </a:r>
          </a:p>
          <a:p>
            <a:pPr eaLnBrk="1" hangingPunct="1">
              <a:lnSpc>
                <a:spcPct val="150000"/>
              </a:lnSpc>
              <a:buNone/>
            </a:pPr>
            <a:endParaRPr lang="zh-CN" altLang="en-US" sz="3200" b="1" dirty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19458"/>
          <p:cNvSpPr txBox="1"/>
          <p:nvPr/>
        </p:nvSpPr>
        <p:spPr>
          <a:xfrm>
            <a:off x="2135188" y="1700213"/>
            <a:ext cx="21605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1703388" y="1773238"/>
            <a:ext cx="1800225" cy="50463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腹部外形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呼吸运动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腹壁静脉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胃肠型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蠕动波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腹壁皮肤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疝</a:t>
            </a: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5448300" y="1771015"/>
            <a:ext cx="251841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腹壁紧张度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压痛及反跳痛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肝、脾、胆囊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膀胱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8256588" y="1700213"/>
            <a:ext cx="223202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腹部叩诊音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肝脏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移动性浊音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肋脊角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膀胱</a:t>
            </a:r>
          </a:p>
        </p:txBody>
      </p:sp>
      <p:sp>
        <p:nvSpPr>
          <p:cNvPr id="19463" name="文本框 19462"/>
          <p:cNvSpPr txBox="1"/>
          <p:nvPr/>
        </p:nvSpPr>
        <p:spPr>
          <a:xfrm>
            <a:off x="3655378" y="1773238"/>
            <a:ext cx="1439862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肠鸣音</a:t>
            </a:r>
          </a:p>
          <a:p>
            <a:pPr algn="l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Arial" panose="020B0604020202020204" pitchFamily="34" charset="0"/>
              </a:rPr>
              <a:t>振水音</a:t>
            </a: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隶书" panose="02010509060101010101" pitchFamily="49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1847850" y="1125855"/>
            <a:ext cx="17329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视 诊</a:t>
            </a:r>
          </a:p>
        </p:txBody>
      </p:sp>
      <p:sp>
        <p:nvSpPr>
          <p:cNvPr id="19465" name="文本框 19464"/>
          <p:cNvSpPr txBox="1"/>
          <p:nvPr/>
        </p:nvSpPr>
        <p:spPr>
          <a:xfrm>
            <a:off x="3432175" y="1125538"/>
            <a:ext cx="2159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听 诊</a:t>
            </a:r>
          </a:p>
        </p:txBody>
      </p:sp>
      <p:sp>
        <p:nvSpPr>
          <p:cNvPr id="19466" name="文本框 19465"/>
          <p:cNvSpPr txBox="1"/>
          <p:nvPr/>
        </p:nvSpPr>
        <p:spPr>
          <a:xfrm>
            <a:off x="5448300" y="1125855"/>
            <a:ext cx="2059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触 诊</a:t>
            </a:r>
          </a:p>
        </p:txBody>
      </p:sp>
      <p:sp>
        <p:nvSpPr>
          <p:cNvPr id="19467" name="文本框 19466"/>
          <p:cNvSpPr txBox="1"/>
          <p:nvPr/>
        </p:nvSpPr>
        <p:spPr>
          <a:xfrm>
            <a:off x="8472805" y="1125855"/>
            <a:ext cx="27743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叩 诊</a:t>
            </a:r>
          </a:p>
        </p:txBody>
      </p:sp>
      <p:sp>
        <p:nvSpPr>
          <p:cNvPr id="17409" name="直接连接符 16385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20481"/>
          <p:cNvSpPr>
            <a:spLocks noRot="1"/>
          </p:cNvSpPr>
          <p:nvPr/>
        </p:nvSpPr>
        <p:spPr>
          <a:xfrm>
            <a:off x="537210" y="612140"/>
            <a:ext cx="11118215" cy="5111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□□腹部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□□视诊□对称、平坦，呼吸运动对称、不受限，无腹纹、皮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下出血及疤痕，无胃肠型及蠕动波，无腹壁静脉曲张及疝。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□□触诊□腹软，无压痛及反跳痛，麦氏点无压痛。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□□肝脏□未触及。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□□胆囊□未触及，Murphy征阴性。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□□脾脏□未触及。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□□叩诊□肝相对浊音界于右锁骨中线第五肋间，肝区无叩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痛，移动性浊音阴性。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□□听诊□肠鸣音4次/分，无增强及减弱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振水音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照片 0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" y="41910"/>
            <a:ext cx="12155170" cy="170307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矩形 21506"/>
          <p:cNvSpPr/>
          <p:nvPr/>
        </p:nvSpPr>
        <p:spPr>
          <a:xfrm>
            <a:off x="1695133" y="2464435"/>
            <a:ext cx="6813550" cy="2079625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谢谢！</a:t>
            </a:r>
          </a:p>
        </p:txBody>
      </p:sp>
      <p:sp>
        <p:nvSpPr>
          <p:cNvPr id="2150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endParaRPr lang="zh-CN" altLang="en-US" sz="1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4" descr="getCAAE05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3348038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 3"/>
          <p:cNvSpPr>
            <a:spLocks noGrp="1"/>
          </p:cNvSpPr>
          <p:nvPr>
            <p:ph type="body"/>
          </p:nvPr>
        </p:nvSpPr>
        <p:spPr>
          <a:xfrm>
            <a:off x="4506595" y="1684973"/>
            <a:ext cx="4103688" cy="1223962"/>
          </a:xfrm>
        </p:spPr>
        <p:txBody>
          <a:bodyPr wrap="square" anchor="t"/>
          <a:lstStyle/>
          <a:p>
            <a:pPr eaLnBrk="1" hangingPunct="1">
              <a:buNone/>
            </a:pPr>
            <a:r>
              <a:rPr lang="zh-CN" altLang="en-US" sz="6000" b="1">
                <a:latin typeface="黑体" panose="02010609060101010101" pitchFamily="49" charset="-122"/>
                <a:ea typeface="黑体" panose="02010609060101010101" pitchFamily="49" charset="-122"/>
              </a:rPr>
              <a:t>腹部在哪？</a:t>
            </a:r>
          </a:p>
        </p:txBody>
      </p:sp>
      <p:grpSp>
        <p:nvGrpSpPr>
          <p:cNvPr id="7172" name="组合 11"/>
          <p:cNvGrpSpPr/>
          <p:nvPr/>
        </p:nvGrpSpPr>
        <p:grpSpPr>
          <a:xfrm>
            <a:off x="3632200" y="3071813"/>
            <a:ext cx="7019925" cy="3284537"/>
            <a:chOff x="-15876" y="-501718"/>
            <a:chExt cx="7020272" cy="3284984"/>
          </a:xfrm>
        </p:grpSpPr>
        <p:sp>
          <p:nvSpPr>
            <p:cNvPr id="9220" name="椭圆形标注 10"/>
            <p:cNvSpPr/>
            <p:nvPr/>
          </p:nvSpPr>
          <p:spPr>
            <a:xfrm>
              <a:off x="-15876" y="-501718"/>
              <a:ext cx="7020272" cy="3284984"/>
            </a:xfrm>
            <a:prstGeom prst="wedgeEllipseCallout">
              <a:avLst>
                <a:gd name="adj1" fmla="val -29435"/>
                <a:gd name="adj2" fmla="val -58296"/>
              </a:avLst>
            </a:pr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21" name="TextBox 6"/>
            <p:cNvSpPr txBox="1"/>
            <p:nvPr/>
          </p:nvSpPr>
          <p:spPr>
            <a:xfrm>
              <a:off x="744575" y="-243556"/>
              <a:ext cx="6048674" cy="27689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en-US" altLang="x-none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ts val="4500"/>
                </a:lnSpc>
              </a:pPr>
              <a:r>
                <a:rPr lang="zh-CN" altLang="en-US" sz="2800" b="1" dirty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黑体" panose="02010609060101010101" pitchFamily="49" charset="-122"/>
                </a:rPr>
                <a:t>腹部：位于胸部与骨盆之间，上起横膈，下至骨盆入口，前面及侧面为腹壁，后面为脊柱与腰肌。主要由腹壁、腹腔和腹腔脏器组成。</a:t>
              </a:r>
            </a:p>
          </p:txBody>
        </p:sp>
      </p:grpSp>
      <p:sp>
        <p:nvSpPr>
          <p:cNvPr id="922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x-none" sz="1400" dirty="0"/>
              <a:t>3</a:t>
            </a:fld>
            <a:endParaRPr lang="en-US" altLang="x-non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/>
          <p:nvPr/>
        </p:nvSpPr>
        <p:spPr>
          <a:xfrm>
            <a:off x="2095183" y="274320"/>
            <a:ext cx="8001000" cy="6477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一、腹部体表标志及分区</a:t>
            </a:r>
          </a:p>
        </p:txBody>
      </p:sp>
      <p:sp>
        <p:nvSpPr>
          <p:cNvPr id="7170" name="直接连接符 7170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Rectangle 3"/>
          <p:cNvSpPr/>
          <p:nvPr/>
        </p:nvSpPr>
        <p:spPr>
          <a:xfrm>
            <a:off x="1330960" y="1700530"/>
            <a:ext cx="2533015" cy="280797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肋弓下缘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剑突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腹上角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脐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髂前上棘</a:t>
            </a:r>
          </a:p>
        </p:txBody>
      </p:sp>
      <p:pic>
        <p:nvPicPr>
          <p:cNvPr id="7173" name="Picture 4" descr="fub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0238" y="1341438"/>
            <a:ext cx="2736850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 3"/>
          <p:cNvSpPr/>
          <p:nvPr/>
        </p:nvSpPr>
        <p:spPr>
          <a:xfrm>
            <a:off x="7752080" y="1628775"/>
            <a:ext cx="2887345" cy="273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腹直肌外缘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腹中线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腹股沟韧带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耻骨联合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肋脊角</a:t>
            </a:r>
          </a:p>
        </p:txBody>
      </p:sp>
      <p:pic>
        <p:nvPicPr>
          <p:cNvPr id="7175" name="图片 7174" descr="腹部标志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5268" y="1341438"/>
            <a:ext cx="3527425" cy="4537075"/>
          </a:xfrm>
          <a:prstGeom prst="rect">
            <a:avLst/>
          </a:prstGeom>
          <a:solidFill>
            <a:schemeClr val="hlink"/>
          </a:solidFill>
          <a:ln w="5715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endParaRPr lang="zh-CN" altLang="en-US" sz="1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2640330" y="1844675"/>
            <a:ext cx="3081020" cy="225806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indent="-469900"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四区分法</a:t>
            </a:r>
          </a:p>
        </p:txBody>
      </p:sp>
      <p:pic>
        <p:nvPicPr>
          <p:cNvPr id="8196" name="Picture 4" descr="IMG_1464"/>
          <p:cNvPicPr>
            <a:picLocks noChangeAspect="1"/>
          </p:cNvPicPr>
          <p:nvPr/>
        </p:nvPicPr>
        <p:blipFill>
          <a:blip r:embed="rId2" cstate="print"/>
          <a:srcRect b="13895"/>
          <a:stretch>
            <a:fillRect/>
          </a:stretch>
        </p:blipFill>
        <p:spPr>
          <a:xfrm>
            <a:off x="6456363" y="1196975"/>
            <a:ext cx="3298825" cy="431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3"/>
          <p:cNvSpPr/>
          <p:nvPr/>
        </p:nvSpPr>
        <p:spPr>
          <a:xfrm>
            <a:off x="2566988" y="3141663"/>
            <a:ext cx="3081337" cy="8651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indent="-469900"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+mn-ea"/>
              </a:rPr>
              <a:t>九区分法</a:t>
            </a:r>
          </a:p>
        </p:txBody>
      </p:sp>
      <p:pic>
        <p:nvPicPr>
          <p:cNvPr id="8198" name="Picture 4" descr="IMG_1462"/>
          <p:cNvPicPr>
            <a:picLocks noChangeAspect="1"/>
          </p:cNvPicPr>
          <p:nvPr/>
        </p:nvPicPr>
        <p:blipFill>
          <a:blip r:embed="rId3" cstate="print">
            <a:lum contrast="35999"/>
          </a:blip>
          <a:srcRect l="3394" r="3616" b="12663"/>
          <a:stretch>
            <a:fillRect/>
          </a:stretch>
        </p:blipFill>
        <p:spPr>
          <a:xfrm>
            <a:off x="6383338" y="1125538"/>
            <a:ext cx="3384550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/>
          <p:nvPr/>
        </p:nvSpPr>
        <p:spPr>
          <a:xfrm>
            <a:off x="1992313" y="316230"/>
            <a:ext cx="8001000" cy="64770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一、腹部体表标志及分区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/>
          </p:nvPr>
        </p:nvSpPr>
        <p:spPr>
          <a:xfrm>
            <a:off x="840740" y="1371600"/>
            <a:ext cx="9770745" cy="4815205"/>
          </a:xfrm>
        </p:spPr>
        <p:txBody>
          <a:bodyPr wrap="square" anchor="t"/>
          <a:lstStyle/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环境：安静、安全、自然光线、侧面光线、 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室内温暖。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检查者：服装整洁、干净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洗手后，站于受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检者右侧。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物品准备：直尺、软尺、听诊器等。</a:t>
            </a: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2706688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</a:t>
            </a: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检查准备：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2706688" y="141605"/>
            <a:ext cx="6445250" cy="911225"/>
          </a:xfrm>
        </p:spPr>
        <p:txBody>
          <a:bodyPr wrap="square" anchor="b">
            <a:scene3d>
              <a:camera prst="orthographicFront"/>
              <a:lightRig rig="threePt" dir="t"/>
            </a:scene3d>
          </a:bodyPr>
          <a:lstStyle/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</a:t>
            </a:r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检查准备</a:t>
            </a: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/>
          </p:nvPr>
        </p:nvSpPr>
        <p:spPr>
          <a:xfrm>
            <a:off x="875030" y="1516380"/>
            <a:ext cx="10441940" cy="4248150"/>
          </a:xfrm>
        </p:spPr>
        <p:txBody>
          <a:bodyPr wrap="square" anchor="t"/>
          <a:lstStyle/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en-US" altLang="x-none" sz="4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病人的准备：取仰卧位，小枕置于头下，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使双腿弯曲腹肌松弛。嘱病人解小便，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排空膀胱正确暴露腹部，从剑突到耻骨</a:t>
            </a:r>
          </a:p>
          <a:p>
            <a:pPr marL="609600" indent="-609600"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联合。</a:t>
            </a: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 cstate="print"/>
          <a:srcRect t="28781"/>
          <a:stretch>
            <a:fillRect/>
          </a:stretch>
        </p:blipFill>
        <p:spPr>
          <a:xfrm>
            <a:off x="1114425" y="1408430"/>
            <a:ext cx="9972040" cy="5046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腹部体格检查顺序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/>
          </p:nvPr>
        </p:nvSpPr>
        <p:spPr>
          <a:xfrm>
            <a:off x="982980" y="1163320"/>
            <a:ext cx="9083675" cy="5558155"/>
          </a:xfrm>
        </p:spPr>
        <p:txBody>
          <a:bodyPr wrap="square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2032E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（一）视诊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腹部外形（平坦、饱满、低平）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腹部膨隆（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全腹膨隆、局部膨隆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腹部凹陷（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全腹凹陷、局部凹陷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呼吸运动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x-none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腹壁静脉</a:t>
            </a:r>
          </a:p>
        </p:txBody>
      </p:sp>
      <p:grpSp>
        <p:nvGrpSpPr>
          <p:cNvPr id="17412" name="组合 5"/>
          <p:cNvGrpSpPr/>
          <p:nvPr/>
        </p:nvGrpSpPr>
        <p:grpSpPr>
          <a:xfrm>
            <a:off x="8399145" y="501650"/>
            <a:ext cx="3554730" cy="2593340"/>
            <a:chOff x="0" y="0"/>
            <a:chExt cx="3816424" cy="2808312"/>
          </a:xfrm>
        </p:grpSpPr>
        <p:sp>
          <p:nvSpPr>
            <p:cNvPr id="19460" name="云形标注 3"/>
            <p:cNvSpPr/>
            <p:nvPr/>
          </p:nvSpPr>
          <p:spPr>
            <a:xfrm>
              <a:off x="0" y="0"/>
              <a:ext cx="3816424" cy="2808312"/>
            </a:xfrm>
            <a:prstGeom prst="cloudCallout">
              <a:avLst>
                <a:gd name="adj1" fmla="val -56093"/>
                <a:gd name="adj2" fmla="val 54514"/>
              </a:avLst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9461" name="TextBox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699" y="456442"/>
              <a:ext cx="3419922" cy="199340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09" name="Rectangle 2"/>
          <p:cNvSpPr>
            <a:spLocks noGrp="1"/>
          </p:cNvSpPr>
          <p:nvPr/>
        </p:nvSpPr>
        <p:spPr>
          <a:xfrm>
            <a:off x="2767013" y="141605"/>
            <a:ext cx="6445250" cy="911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scene3d>
              <a:camera prst="orthographicFront"/>
              <a:lightRig rig="threePt" dir="t"/>
            </a:scene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3376AD"/>
                </a:solidFill>
                <a:latin typeface="Britannic Bold" panose="020B0903060703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pitchFamily="49" charset="-122"/>
              </a:rPr>
              <a:t>腹部体格检查内容</a:t>
            </a:r>
          </a:p>
        </p:txBody>
      </p:sp>
      <p:sp>
        <p:nvSpPr>
          <p:cNvPr id="8193" name="直接连接符 8193"/>
          <p:cNvSpPr/>
          <p:nvPr/>
        </p:nvSpPr>
        <p:spPr>
          <a:xfrm>
            <a:off x="1703388" y="1052513"/>
            <a:ext cx="8785225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000120141114A19PWBG">
  <a:themeElements>
    <a:clrScheme name="自定义 129">
      <a:dk1>
        <a:srgbClr val="3D3F41"/>
      </a:dk1>
      <a:lt1>
        <a:srgbClr val="FFFFFF"/>
      </a:lt1>
      <a:dk2>
        <a:srgbClr val="3D3F41"/>
      </a:dk2>
      <a:lt2>
        <a:srgbClr val="EBFFFF"/>
      </a:lt2>
      <a:accent1>
        <a:srgbClr val="5B9BCF"/>
      </a:accent1>
      <a:accent2>
        <a:srgbClr val="A2CE47"/>
      </a:accent2>
      <a:accent3>
        <a:srgbClr val="B65A6B"/>
      </a:accent3>
      <a:accent4>
        <a:srgbClr val="B5307D"/>
      </a:accent4>
      <a:accent5>
        <a:srgbClr val="FFC000"/>
      </a:accent5>
      <a:accent6>
        <a:srgbClr val="F3731E"/>
      </a:accent6>
      <a:hlink>
        <a:srgbClr val="00B0F0"/>
      </a:hlink>
      <a:folHlink>
        <a:srgbClr val="AFB2B4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1114A19PWBG">
  <a:themeElements>
    <a:clrScheme name="自定义 129">
      <a:dk1>
        <a:srgbClr val="3D3F41"/>
      </a:dk1>
      <a:lt1>
        <a:srgbClr val="FFFFFF"/>
      </a:lt1>
      <a:dk2>
        <a:srgbClr val="3D3F41"/>
      </a:dk2>
      <a:lt2>
        <a:srgbClr val="EBFFFF"/>
      </a:lt2>
      <a:accent1>
        <a:srgbClr val="5B9BCF"/>
      </a:accent1>
      <a:accent2>
        <a:srgbClr val="A2CE47"/>
      </a:accent2>
      <a:accent3>
        <a:srgbClr val="B65A6B"/>
      </a:accent3>
      <a:accent4>
        <a:srgbClr val="B5307D"/>
      </a:accent4>
      <a:accent5>
        <a:srgbClr val="FFC000"/>
      </a:accent5>
      <a:accent6>
        <a:srgbClr val="F3731E"/>
      </a:accent6>
      <a:hlink>
        <a:srgbClr val="00B0F0"/>
      </a:hlink>
      <a:folHlink>
        <a:srgbClr val="AFB2B4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792</Words>
  <Application>Microsoft Office PowerPoint</Application>
  <PresentationFormat>宽屏</PresentationFormat>
  <Paragraphs>137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仿宋_GB2312</vt:lpstr>
      <vt:lpstr>黑体</vt:lpstr>
      <vt:lpstr>隶书</vt:lpstr>
      <vt:lpstr>宋体</vt:lpstr>
      <vt:lpstr>Arial</vt:lpstr>
      <vt:lpstr>Britannic Bold</vt:lpstr>
      <vt:lpstr>Calibri</vt:lpstr>
      <vt:lpstr>Tahoma</vt:lpstr>
      <vt:lpstr>Times New Roman</vt:lpstr>
      <vt:lpstr>Wingdings</vt:lpstr>
      <vt:lpstr>A000120141114A19PWBG</vt:lpstr>
      <vt:lpstr>1_A000120141114A19PWBG</vt:lpstr>
      <vt:lpstr>体格检查 ——腹部检查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腹部体格检查检查准备：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腹部体格检查</dc:title>
  <dc:creator>admin</dc:creator>
  <cp:lastModifiedBy>8618089615666</cp:lastModifiedBy>
  <cp:revision>20</cp:revision>
  <dcterms:created xsi:type="dcterms:W3CDTF">2017-10-25T03:57:00Z</dcterms:created>
  <dcterms:modified xsi:type="dcterms:W3CDTF">2019-09-23T14:28:37Z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>A000120141114A19KPBG.pptx</vt:lpwstr>
  </property>
  <property fmtid="{D5CDD505-2E9C-101B-9397-08002B2CF9AE}" pid="3" name="标题">
    <vt:lpwstr>彩色弧形_A000120141114A19KPBG</vt:lpwstr>
  </property>
  <property fmtid="{D5CDD505-2E9C-101B-9397-08002B2CF9AE}" pid="4" name="关键字">
    <vt:lpwstr>PPT背景模板 炫丽多彩 多色 宽屏 弧形 宽屏 V2007</vt:lpwstr>
  </property>
  <property fmtid="{D5CDD505-2E9C-101B-9397-08002B2CF9AE}" pid="5" name="KSOProductBuildVer">
    <vt:lpwstr>2052-10.1.0.7469</vt:lpwstr>
  </property>
  <property fmtid="{D5CDD505-2E9C-101B-9397-08002B2CF9AE}" pid="6" name="name">
    <vt:lpwstr>五彩世界.pptx</vt:lpwstr>
  </property>
  <property fmtid="{D5CDD505-2E9C-101B-9397-08002B2CF9AE}" pid="7" name="fileid">
    <vt:lpwstr>861036</vt:lpwstr>
  </property>
  <property fmtid="{D5CDD505-2E9C-101B-9397-08002B2CF9AE}" pid="8" name="search_tags">
    <vt:lpwstr>PPT模板</vt:lpwstr>
  </property>
</Properties>
</file>