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45"/>
  </p:notesMasterIdLst>
  <p:sldIdLst>
    <p:sldId id="257" r:id="rId4"/>
    <p:sldId id="260" r:id="rId5"/>
    <p:sldId id="305" r:id="rId6"/>
    <p:sldId id="446" r:id="rId7"/>
    <p:sldId id="259" r:id="rId8"/>
    <p:sldId id="447" r:id="rId9"/>
    <p:sldId id="258" r:id="rId10"/>
    <p:sldId id="263" r:id="rId11"/>
    <p:sldId id="261" r:id="rId12"/>
    <p:sldId id="307" r:id="rId13"/>
    <p:sldId id="308" r:id="rId14"/>
    <p:sldId id="264" r:id="rId15"/>
    <p:sldId id="265" r:id="rId16"/>
    <p:sldId id="266" r:id="rId17"/>
    <p:sldId id="267" r:id="rId18"/>
    <p:sldId id="309" r:id="rId19"/>
    <p:sldId id="359" r:id="rId20"/>
    <p:sldId id="287" r:id="rId21"/>
    <p:sldId id="268" r:id="rId22"/>
    <p:sldId id="337" r:id="rId23"/>
    <p:sldId id="269" r:id="rId24"/>
    <p:sldId id="448" r:id="rId25"/>
    <p:sldId id="270" r:id="rId26"/>
    <p:sldId id="271" r:id="rId27"/>
    <p:sldId id="339" r:id="rId28"/>
    <p:sldId id="273" r:id="rId29"/>
    <p:sldId id="340" r:id="rId30"/>
    <p:sldId id="274" r:id="rId31"/>
    <p:sldId id="275" r:id="rId32"/>
    <p:sldId id="341" r:id="rId33"/>
    <p:sldId id="276" r:id="rId34"/>
    <p:sldId id="277" r:id="rId35"/>
    <p:sldId id="278" r:id="rId36"/>
    <p:sldId id="279" r:id="rId37"/>
    <p:sldId id="280" r:id="rId38"/>
    <p:sldId id="283" r:id="rId39"/>
    <p:sldId id="358" r:id="rId40"/>
    <p:sldId id="284" r:id="rId41"/>
    <p:sldId id="383" r:id="rId42"/>
    <p:sldId id="285" r:id="rId43"/>
    <p:sldId id="286" r:id="rId44"/>
  </p:sldIdLst>
  <p:sldSz cx="12192000" cy="6858000"/>
  <p:notesSz cx="7104063" cy="10234613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Lucida Sans Unicode" panose="020B060203050402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Lucida Sans Unicode" panose="020B060203050402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Lucida Sans Unicode" panose="020B060203050402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Lucida Sans Unicode" panose="020B060203050402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Lucida Sans Unicode" panose="020B060203050402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Lucida Sans Unicode" panose="020B060203050402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Lucida Sans Unicode" panose="020B060203050402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Lucida Sans Unicode" panose="020B060203050402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Lucida Sans Unicode" panose="020B060203050402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63" d="100"/>
          <a:sy n="63" d="100"/>
        </p:scale>
        <p:origin x="764" y="48"/>
      </p:cViewPr>
      <p:guideLst>
        <p:guide orient="horz" pos="21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9288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8775" y="0"/>
            <a:ext cx="3187700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2019/9/23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736600" y="5511800"/>
            <a:ext cx="5886450" cy="45116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138"/>
            <a:ext cx="3189288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8775" y="10879138"/>
            <a:ext cx="3187700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198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latin typeface="幼圆" panose="02010509060101010101" charset="-122"/>
                <a:ea typeface="幼圆" panose="02010509060101010101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800" b="1">
                <a:latin typeface="幼圆" panose="02010509060101010101" charset="-122"/>
                <a:ea typeface="幼圆" panose="02010509060101010101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0" y="4664075"/>
            <a:ext cx="1219993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7" name="组合 15"/>
          <p:cNvGrpSpPr/>
          <p:nvPr/>
        </p:nvGrpSpPr>
        <p:grpSpPr>
          <a:xfrm>
            <a:off x="-4762" y="4953000"/>
            <a:ext cx="12196762" cy="1911350"/>
            <a:chOff x="-3765" y="4832896"/>
            <a:chExt cx="9147765" cy="2032192"/>
          </a:xfrm>
        </p:grpSpPr>
        <p:sp>
          <p:nvSpPr>
            <p:cNvPr id="17" name="任意多边形 1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任意多边形 19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1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125" lvl="0" indent="-255270" algn="l" defTabSz="91440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1030" lvl="1" indent="-228600" algn="l" defTabSz="914400" eaLnBrk="1" fontAlgn="base" latinLnBrk="0" hangingPunct="1">
        <a:lnSpc>
          <a:spcPct val="100000"/>
        </a:lnSpc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9155" lvl="2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3000" lvl="3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marL="0" lvl="0" indent="0" algn="l" defTabSz="91313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700" b="0" i="0" u="none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88925" lvl="0" indent="-288925" algn="l" defTabSz="91313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519430" lvl="1" indent="-228600" algn="l" defTabSz="91313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713105" lvl="2" indent="-192405" algn="l" defTabSz="91313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954405" lvl="3" indent="-241300" algn="l" defTabSz="91313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184275" lvl="4" indent="-228600" algn="l" defTabSz="91313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lvl="5" indent="-228600" algn="l" defTabSz="91313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2971800" lvl="6" indent="-228600" algn="l" defTabSz="91313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3429000" lvl="7" indent="-228600" algn="l" defTabSz="91313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8pPr>
      <a:lvl9pPr marL="3886200" lvl="8" indent="-228600" algn="l" defTabSz="913130" eaLnBrk="0" fontAlgn="base" latinLnBrk="0" hangingPunct="0">
        <a:lnSpc>
          <a:spcPct val="9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0" y="4664075"/>
            <a:ext cx="1219993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75" name="组合 15"/>
          <p:cNvGrpSpPr/>
          <p:nvPr/>
        </p:nvGrpSpPr>
        <p:grpSpPr>
          <a:xfrm>
            <a:off x="-4762" y="4953000"/>
            <a:ext cx="12196762" cy="1911350"/>
            <a:chOff x="-3765" y="4832896"/>
            <a:chExt cx="9147765" cy="2032192"/>
          </a:xfrm>
        </p:grpSpPr>
        <p:sp>
          <p:nvSpPr>
            <p:cNvPr id="17" name="任意多边形 1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任意多边形 19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1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125" lvl="0" indent="-255270" algn="l" defTabSz="91440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1030" lvl="1" indent="-228600" algn="l" defTabSz="914400" eaLnBrk="1" fontAlgn="base" latinLnBrk="0" hangingPunct="1">
        <a:lnSpc>
          <a:spcPct val="100000"/>
        </a:lnSpc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9155" lvl="2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3000" lvl="3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3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/>
          </p:cNvSpPr>
          <p:nvPr>
            <p:ph type="ctrTitle"/>
          </p:nvPr>
        </p:nvSpPr>
        <p:spPr>
          <a:xfrm>
            <a:off x="1295400" y="1358900"/>
            <a:ext cx="9144000" cy="2387600"/>
          </a:xfrm>
          <a:noFill/>
          <a:ln>
            <a:noFill/>
          </a:ln>
        </p:spPr>
        <p:txBody>
          <a:bodyPr anchor="b"/>
          <a:lstStyle/>
          <a:p>
            <a:pPr defTabSz="913130">
              <a:buNone/>
            </a:pPr>
            <a:r>
              <a:rPr lang="zh-CN" altLang="en-US" sz="7200" kern="1200" baseline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心脏及血管检查</a:t>
            </a:r>
            <a:br>
              <a:rPr lang="en-US" altLang="zh-CN" kern="1200" baseline="0" dirty="0">
                <a:latin typeface="幼圆" panose="02010509060101010101" charset="-122"/>
                <a:ea typeface="幼圆" panose="02010509060101010101" charset="-122"/>
                <a:cs typeface="+mj-cs"/>
              </a:rPr>
            </a:br>
            <a:endParaRPr lang="zh-CN" altLang="en-US" kern="1200" baseline="0" dirty="0">
              <a:latin typeface="幼圆" panose="02010509060101010101" charset="-122"/>
              <a:ea typeface="幼圆" panose="02010509060101010101" charset="-122"/>
              <a:cs typeface="+mj-cs"/>
            </a:endParaRPr>
          </a:p>
        </p:txBody>
      </p:sp>
      <p:sp>
        <p:nvSpPr>
          <p:cNvPr id="5122" name="副标题 2"/>
          <p:cNvSpPr>
            <a:spLocks noGrp="1"/>
          </p:cNvSpPr>
          <p:nvPr>
            <p:ph type="subTitle" idx="1"/>
          </p:nvPr>
        </p:nvSpPr>
        <p:spPr>
          <a:xfrm>
            <a:off x="2257425" y="4535488"/>
            <a:ext cx="7059613" cy="1797050"/>
          </a:xfrm>
          <a:noFill/>
          <a:ln>
            <a:noFill/>
          </a:ln>
        </p:spPr>
        <p:txBody>
          <a:bodyPr anchor="t"/>
          <a:lstStyle/>
          <a:p>
            <a:pPr defTabSz="913130"/>
            <a:r>
              <a:rPr lang="zh-CN" altLang="en-US" sz="3200" kern="1200" baseline="0" dirty="0">
                <a:latin typeface="黑体" panose="02010609060101010101" charset="-122"/>
                <a:ea typeface="黑体" panose="02010609060101010101" charset="-122"/>
                <a:cs typeface="+mn-cs"/>
              </a:rPr>
              <a:t>护理学实验室</a:t>
            </a:r>
          </a:p>
          <a:p>
            <a:pPr defTabSz="913130"/>
            <a:endParaRPr lang="zh-CN" altLang="en-US" sz="3200" kern="1200" baseline="0" dirty="0"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defTabSz="913130"/>
            <a:endParaRPr lang="zh-CN" altLang="en-US" sz="3200" kern="1200" baseline="0" dirty="0"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defTabSz="913130"/>
            <a:endParaRPr lang="zh-CN" altLang="en-US" sz="3200" kern="1200" baseline="0" dirty="0"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defTabSz="913130"/>
            <a:endParaRPr lang="zh-CN" altLang="en-US" sz="3200" kern="1200" baseline="0" dirty="0"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/>
          </p:cNvSpPr>
          <p:nvPr>
            <p:ph type="title"/>
          </p:nvPr>
        </p:nvSpPr>
        <p:spPr>
          <a:xfrm>
            <a:off x="609600" y="390525"/>
            <a:ext cx="10972800" cy="619125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一、视诊</a:t>
            </a:r>
          </a:p>
        </p:txBody>
      </p:sp>
      <p:sp>
        <p:nvSpPr>
          <p:cNvPr id="12290" name="内容占位符 2"/>
          <p:cNvSpPr>
            <a:spLocks noGrp="1"/>
          </p:cNvSpPr>
          <p:nvPr>
            <p:ph idx="1"/>
          </p:nvPr>
        </p:nvSpPr>
        <p:spPr>
          <a:xfrm>
            <a:off x="609600" y="1009650"/>
            <a:ext cx="10972800" cy="5116513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（一）心前区外形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心前区隆起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先天性心脏病 ：法洛四联征、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                           儿童先心病伴有右心增大</a:t>
            </a:r>
          </a:p>
          <a:p>
            <a:pPr marL="0" indent="0">
              <a:buNone/>
            </a:pP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/>
          <a:srcRect b="7666"/>
          <a:stretch>
            <a:fillRect/>
          </a:stretch>
        </p:blipFill>
        <p:spPr>
          <a:xfrm>
            <a:off x="2062163" y="3435350"/>
            <a:ext cx="2371725" cy="305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3" descr="201605301525183ed5f_5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88" y="3435350"/>
            <a:ext cx="2459037" cy="3054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609600" y="390525"/>
            <a:ext cx="10972800" cy="619125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一、视诊</a:t>
            </a:r>
            <a:endParaRPr lang="zh-CN" altLang="en-US" sz="3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314" name="内容占位符 2"/>
          <p:cNvSpPr>
            <a:spLocks noGrp="1"/>
          </p:cNvSpPr>
          <p:nvPr>
            <p:ph idx="1"/>
          </p:nvPr>
        </p:nvSpPr>
        <p:spPr>
          <a:xfrm>
            <a:off x="609600" y="1009650"/>
            <a:ext cx="10972800" cy="5116513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（一）心前区外形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心前区外观饱满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心包积液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>
                <a:latin typeface="幼圆" panose="02010509060101010101" charset="-122"/>
                <a:ea typeface="幼圆" panose="02010509060101010101" charset="-122"/>
              </a:rPr>
              <a:t>                                  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endParaRPr lang="zh-CN" altLang="en-US" sz="2400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525" y="2717800"/>
            <a:ext cx="4546600" cy="3408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1987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一、视诊</a:t>
            </a:r>
            <a:b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</a:b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338" name="内容占位符 2"/>
          <p:cNvSpPr>
            <a:spLocks noGrp="1"/>
          </p:cNvSpPr>
          <p:nvPr>
            <p:ph idx="1"/>
          </p:nvPr>
        </p:nvSpPr>
        <p:spPr>
          <a:xfrm>
            <a:off x="466725" y="1335088"/>
            <a:ext cx="6375400" cy="4587875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（二）心尖搏动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位置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左侧第五肋间锁骨中线内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0.5-1.0cm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搏动范围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直径约为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2.0-2.5cm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，相当一部分正常人心尖搏动不明显</a:t>
            </a:r>
          </a:p>
        </p:txBody>
      </p:sp>
      <p:pic>
        <p:nvPicPr>
          <p:cNvPr id="4" name="图片 3" descr="0068Rr54ly1fecwu3ifasj30e80ayqbo"/>
          <p:cNvPicPr>
            <a:picLocks noChangeAspect="1"/>
          </p:cNvPicPr>
          <p:nvPr/>
        </p:nvPicPr>
        <p:blipFill>
          <a:blip r:embed="rId2"/>
          <a:srcRect r="951" b="4959"/>
          <a:stretch>
            <a:fillRect/>
          </a:stretch>
        </p:blipFill>
        <p:spPr>
          <a:xfrm>
            <a:off x="7016115" y="2242820"/>
            <a:ext cx="4829810" cy="3565525"/>
          </a:xfrm>
          <a:prstGeom prst="round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609600" y="439738"/>
            <a:ext cx="10972800" cy="735012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一、视诊</a:t>
            </a:r>
            <a:endParaRPr lang="zh-CN" altLang="en-US" sz="3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xfrm>
            <a:off x="873125" y="1358900"/>
            <a:ext cx="9636125" cy="4527550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（三）心前区异常搏动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胸骨左缘第二肋间搏动     肺动脉高压或主动脉扩张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胸骨左缘第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3—4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肋间搏动   右心室肥大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剑突下搏动               肺气肿或肺气肿伴右心室肥大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609600" y="431800"/>
            <a:ext cx="10972800" cy="661988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二、触诊</a:t>
            </a:r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882650" y="1093788"/>
            <a:ext cx="9698038" cy="2206625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心脏触诊是为了进一步证实心脏视诊所见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方法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通常以右手全手掌、必要时可用手掌尺侧（小鱼际）或示指、中指指腹并拢进行心前区触诊。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None/>
            </a:pP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16387" name="Picture 24" descr="震颤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700463"/>
            <a:ext cx="3273425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23" descr="心尖搏动检查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213" y="3681413"/>
            <a:ext cx="3246437" cy="2309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22" descr="心尖搏动检查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650" y="3663950"/>
            <a:ext cx="3248025" cy="2344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文本框 3"/>
          <p:cNvSpPr txBox="1"/>
          <p:nvPr/>
        </p:nvSpPr>
        <p:spPr>
          <a:xfrm>
            <a:off x="4959350" y="6191250"/>
            <a:ext cx="227171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三种手法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685800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二、触诊</a:t>
            </a:r>
            <a:br>
              <a:rPr lang="zh-CN" altLang="en-US" sz="40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</a:br>
            <a:endParaRPr lang="zh-CN" altLang="en-US" sz="4000" b="1">
              <a:solidFill>
                <a:schemeClr val="bg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609600" y="781050"/>
            <a:ext cx="10972800" cy="3962400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110000"/>
              </a:lnSpc>
              <a:buNone/>
            </a:pPr>
            <a:endParaRPr lang="zh-CN" altLang="en-US" sz="3200" b="1">
              <a:latin typeface="幼圆" panose="02010509060101010101" charset="-122"/>
              <a:ea typeface="幼圆" panose="020105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（一）心前区搏动</a:t>
            </a:r>
          </a:p>
          <a:p>
            <a:pPr marL="0" indent="0">
              <a:lnSpc>
                <a:spcPct val="3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  触诊较视诊可更准确的确定心前区搏动的位置、强弱和范围。</a:t>
            </a:r>
          </a:p>
          <a:p>
            <a:pPr marL="0" indent="0">
              <a:lnSpc>
                <a:spcPct val="3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抬举性心尖搏动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 为左心室肥厚的重要体征</a:t>
            </a:r>
          </a:p>
          <a:p>
            <a:pPr marL="0" indent="0">
              <a:lnSpc>
                <a:spcPct val="110000"/>
              </a:lnSpc>
              <a:buNone/>
            </a:pP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685800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二、触诊</a:t>
            </a:r>
            <a:b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</a:br>
            <a:endParaRPr lang="zh-CN" altLang="en-US" sz="3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609600" y="781050"/>
            <a:ext cx="10972800" cy="2384425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（二）心前区震颤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为用手触诊时感觉到的一种微似震动感，因似                                                                                                                                                                                        猫喘时在其喉部触到的震动，故又称之为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猫喘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。</a:t>
            </a:r>
          </a:p>
          <a:p>
            <a:pPr marL="0" indent="0">
              <a:lnSpc>
                <a:spcPct val="110000"/>
              </a:lnSpc>
              <a:buNone/>
            </a:pP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震颤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 是器质性心血管疾病的特征性体征 （注意其部位、时间）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None/>
            </a:pP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25" y="3611563"/>
            <a:ext cx="3851275" cy="259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088" y="3611563"/>
            <a:ext cx="3851275" cy="2687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401638" y="677863"/>
            <a:ext cx="10972800" cy="715962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心前区震颤的临床意义</a:t>
            </a:r>
          </a:p>
        </p:txBody>
      </p:sp>
      <p:pic>
        <p:nvPicPr>
          <p:cNvPr id="19458" name="内容占位符 3" descr="20111216164010_6775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375" y="1536700"/>
            <a:ext cx="10302875" cy="4284663"/>
          </a:xfr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609600" y="334963"/>
            <a:ext cx="10972800" cy="554037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二、触诊</a:t>
            </a:r>
            <a:endParaRPr lang="zh-CN" altLang="en-US" sz="3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4875" y="968375"/>
            <a:ext cx="10167938" cy="4525963"/>
          </a:xfrm>
        </p:spPr>
        <p:txBody>
          <a:bodyPr/>
          <a:lstStyle/>
          <a:p>
            <a:pPr marL="0" indent="0" fontAlgn="base">
              <a:lnSpc>
                <a:spcPct val="300000"/>
              </a:lnSpc>
              <a:spcBef>
                <a:spcPts val="0"/>
              </a:spcBef>
              <a:buNone/>
            </a:pPr>
            <a:r>
              <a:rPr lang="zh-CN" altLang="en-US" sz="2800" b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（三）心包摩擦感</a:t>
            </a:r>
            <a:r>
              <a:rPr lang="zh-CN" altLang="en-US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  以胸骨左缘第</a:t>
            </a: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altLang="en-US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肋间处最易触及，坐位前倾或呼气末最明显。 见于心包膜炎症。当心包渗出液较多时，摩擦感消失。</a:t>
            </a:r>
          </a:p>
          <a:p>
            <a:pPr marL="0" indent="0" fontAlgn="base">
              <a:lnSpc>
                <a:spcPct val="200000"/>
              </a:lnSpc>
              <a:spcBef>
                <a:spcPts val="0"/>
              </a:spcBef>
              <a:buNone/>
            </a:pPr>
            <a:endParaRPr lang="zh-CN" altLang="en-US" sz="2800" b="1" strike="noStrike" noProof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fontAlgn="base"/>
            <a:endParaRPr lang="zh-CN" altLang="en-US" sz="2800" strike="noStrike" noProof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698500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三、叩诊</a:t>
            </a:r>
          </a:p>
        </p:txBody>
      </p:sp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609600" y="755650"/>
            <a:ext cx="11061700" cy="2151063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心脏叩诊判断心脏的大小、形状及其在胸腔内的位置。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心脏叩诊呈绝对浊音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实音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，但左、右缘被肺遮盖的部分叩诊则呈相对浊音。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叩心界是叩心脏的相对浊音界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image0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585" y="3310255"/>
            <a:ext cx="4585335" cy="3104515"/>
          </a:xfrm>
          <a:prstGeom prst="round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12467" t="3308" r="7264" b="7764"/>
          <a:stretch>
            <a:fillRect/>
          </a:stretch>
        </p:blipFill>
        <p:spPr>
          <a:xfrm>
            <a:off x="1156970" y="3310890"/>
            <a:ext cx="4362450" cy="3103245"/>
          </a:xfrm>
          <a:prstGeom prst="round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3400" y="477838"/>
            <a:ext cx="8169275" cy="627063"/>
          </a:xfrm>
        </p:spPr>
        <p:txBody>
          <a:bodyPr/>
          <a:lstStyle/>
          <a:p>
            <a:pPr algn="ctr" fontAlgn="base"/>
            <a:r>
              <a:rPr lang="en-US" sz="4800" b="1" strike="noStrike" spc="-1" noProof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教学目标</a:t>
            </a:r>
            <a:endParaRPr lang="en-US" altLang="en-US" sz="4800" b="1" strike="noStrike" spc="-1" noProof="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146" name="内容占位符 2"/>
          <p:cNvSpPr>
            <a:spLocks noGrp="1"/>
          </p:cNvSpPr>
          <p:nvPr>
            <p:ph idx="1"/>
          </p:nvPr>
        </p:nvSpPr>
        <p:spPr>
          <a:xfrm>
            <a:off x="862013" y="1336675"/>
            <a:ext cx="9855200" cy="3624263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一、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掌握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心脏视、触、叩、听诊的检查顺序、方法和内容。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二、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掌握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第一与第二心音的机理及鉴别；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掌握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心脏杂音听诊要   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  点，正确辨别收缩期及舒张期杂音。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掌握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脉搏及周围血管征检查的方法。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4362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三、叩诊</a:t>
            </a:r>
            <a:b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</a:br>
            <a:endParaRPr lang="zh-CN" altLang="en-US"/>
          </a:p>
        </p:txBody>
      </p:sp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693738" y="982663"/>
            <a:ext cx="10972800" cy="5418137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（一）方法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  病人平卧时 板指与肋间平行；坐位时，板指与肋间垂直</a:t>
            </a:r>
          </a:p>
          <a:p>
            <a:pPr marL="0" indent="0">
              <a:lnSpc>
                <a:spcPct val="110000"/>
              </a:lnSpc>
              <a:buNone/>
            </a:pP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2531" name="图片 5" descr="微信图片_20180109213504"/>
          <p:cNvPicPr>
            <a:picLocks noChangeAspect="1"/>
          </p:cNvPicPr>
          <p:nvPr/>
        </p:nvPicPr>
        <p:blipFill>
          <a:blip r:embed="rId2"/>
          <a:srcRect l="12479" t="7333" r="23442" b="-854"/>
          <a:stretch>
            <a:fillRect/>
          </a:stretch>
        </p:blipFill>
        <p:spPr>
          <a:xfrm>
            <a:off x="1635125" y="3521075"/>
            <a:ext cx="3140075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6" descr="微信图片_20180109213457"/>
          <p:cNvPicPr>
            <a:picLocks noChangeAspect="1"/>
          </p:cNvPicPr>
          <p:nvPr/>
        </p:nvPicPr>
        <p:blipFill>
          <a:blip r:embed="rId3"/>
          <a:srcRect l="12720" r="23430"/>
          <a:stretch>
            <a:fillRect/>
          </a:stretch>
        </p:blipFill>
        <p:spPr>
          <a:xfrm>
            <a:off x="6383338" y="3519488"/>
            <a:ext cx="3130550" cy="2640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4362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三、心脏叩诊</a:t>
            </a:r>
            <a:b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</a:br>
            <a:endParaRPr lang="zh-CN" altLang="en-US"/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693738" y="982663"/>
            <a:ext cx="10434637" cy="5418137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（二）叩诊顺序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先叩左界，后叩右界，由下而上，由外向内，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              左侧轻叩，右侧重叩。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Clr>
                <a:schemeClr val="bg2"/>
              </a:buClr>
              <a:buSzPct val="7500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左侧在心尖搏动外 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2-3cm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处开始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，逐个肋间向上，直至第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肋间。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右界先叩出肝浊音界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，然后于其上一肋间由外向内，逐一向上叩诊，直至第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肋间。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/>
          </p:nvPr>
        </p:nvSpPr>
        <p:spPr>
          <a:xfrm>
            <a:off x="1697990" y="1163638"/>
            <a:ext cx="8229600" cy="4530725"/>
          </a:xfrm>
        </p:spPr>
        <p:txBody>
          <a:bodyPr vert="horz" wrap="square" anchor="t"/>
          <a:lstStyle/>
          <a:p>
            <a:pPr lvl="0" eaLnBrk="1" hangingPunct="1">
              <a:lnSpc>
                <a:spcPct val="90000"/>
              </a:lnSpc>
              <a:buNone/>
            </a:pPr>
            <a:endParaRPr lang="zh-CN" altLang="en-US" sz="4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eaLnBrk="1" hangingPunct="1">
              <a:lnSpc>
                <a:spcPct val="90000"/>
              </a:lnSpc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测量及记录方法</a:t>
            </a:r>
          </a:p>
          <a:p>
            <a:pPr lvl="0" eaLnBrk="1" hangingPunct="1">
              <a:lnSpc>
                <a:spcPct val="90000"/>
              </a:lnSpc>
              <a:buNone/>
            </a:pP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对各肋间叩得的浊音界逐一作出标记。</a:t>
            </a:r>
          </a:p>
          <a:p>
            <a:pPr lvl="0" eaLnBrk="1" hangingPunct="1">
              <a:lnSpc>
                <a:spcPct val="90000"/>
              </a:lnSpc>
              <a:buNone/>
            </a:pP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测量其与胸骨中线间的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垂直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距离。</a:t>
            </a:r>
          </a:p>
          <a:p>
            <a:pPr lvl="0" eaLnBrk="1" hangingPunct="1">
              <a:lnSpc>
                <a:spcPct val="90000"/>
              </a:lnSpc>
            </a:pP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标出胸骨中线与左锁骨中线的间距。</a:t>
            </a:r>
          </a:p>
          <a:p>
            <a:pPr lvl="0" eaLnBrk="1" hangingPunct="1">
              <a:lnSpc>
                <a:spcPct val="90000"/>
              </a:lnSpc>
            </a:pP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  <a:p>
            <a:pPr lvl="0" eaLnBrk="1" hangingPunct="1">
              <a:lnSpc>
                <a:spcPct val="90000"/>
              </a:lnSpc>
            </a:pP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  <a:p>
            <a:pPr lvl="0" eaLnBrk="1" hangingPunct="1">
              <a:lnSpc>
                <a:spcPct val="90000"/>
              </a:lnSpc>
            </a:pP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  <a:p>
            <a:pPr lvl="0" eaLnBrk="1" hangingPunct="1">
              <a:lnSpc>
                <a:spcPct val="90000"/>
              </a:lnSpc>
            </a:pP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  <a:p>
            <a:pPr lvl="0" eaLnBrk="1" hangingPunct="1">
              <a:lnSpc>
                <a:spcPct val="90000"/>
              </a:lnSpc>
            </a:pP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  <a:p>
            <a:pPr lvl="0" eaLnBrk="1" hangingPunct="1">
              <a:lnSpc>
                <a:spcPct val="90000"/>
              </a:lnSpc>
            </a:pPr>
            <a:endParaRPr lang="zh-CN" altLang="en-US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577" name="标题 1"/>
          <p:cNvSpPr>
            <a:spLocks noGrp="1"/>
          </p:cNvSpPr>
          <p:nvPr/>
        </p:nvSpPr>
        <p:spPr>
          <a:xfrm>
            <a:off x="609600" y="274638"/>
            <a:ext cx="10972800" cy="6635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700" b="0" i="0" u="none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三、心脏叩诊</a:t>
            </a:r>
            <a:b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</a:br>
            <a:endParaRPr lang="zh-CN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3575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三、心脏叩诊</a:t>
            </a:r>
            <a:b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41475" y="938213"/>
            <a:ext cx="6918325" cy="5197475"/>
          </a:xfrm>
        </p:spPr>
        <p:txBody>
          <a:bodyPr/>
          <a:lstStyle/>
          <a:p>
            <a:pPr fontAlgn="base">
              <a:lnSpc>
                <a:spcPct val="90000"/>
              </a:lnSpc>
              <a:buNone/>
            </a:pPr>
            <a:endParaRPr lang="zh-CN" altLang="en-US" sz="2800" strike="noStrike" noProof="1">
              <a:solidFill>
                <a:srgbClr val="FFFF00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 algn="l" fontAlgn="base">
              <a:lnSpc>
                <a:spcPct val="90000"/>
              </a:lnSpc>
              <a:buNone/>
            </a:pPr>
            <a:r>
              <a:rPr lang="zh-CN" altLang="en-US" sz="2800" strike="noStrike" noProof="1">
                <a:latin typeface="幼圆" panose="02010509060101010101" charset="-122"/>
                <a:ea typeface="幼圆" panose="02010509060101010101" charset="-122"/>
                <a:sym typeface="+mn-ea"/>
              </a:rPr>
              <a:t>      </a:t>
            </a:r>
            <a:r>
              <a:rPr lang="zh-CN" altLang="en-US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lang="zh-CN" altLang="en-US" sz="2800" b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正常成人心脏相对浊音界</a:t>
            </a:r>
          </a:p>
          <a:p>
            <a:pPr algn="l" fontAlgn="base">
              <a:lnSpc>
                <a:spcPct val="90000"/>
              </a:lnSpc>
              <a:buNone/>
            </a:pPr>
            <a:r>
              <a:rPr lang="zh-CN" altLang="en-US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       </a:t>
            </a: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━━━━━━━━━━━━━━━</a:t>
            </a:r>
            <a:endParaRPr lang="en-US" altLang="zh-CN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None/>
            </a:pP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       </a:t>
            </a:r>
            <a:r>
              <a:rPr lang="zh-CN" altLang="en-US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右</a:t>
            </a: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(cm)     </a:t>
            </a:r>
            <a:r>
              <a:rPr lang="zh-CN" altLang="en-US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肋间     左</a:t>
            </a: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(cm)</a:t>
            </a:r>
            <a:endParaRPr lang="en-US" altLang="zh-CN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None/>
            </a:pP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       ━━━━━━━━━━━━━━━</a:t>
            </a:r>
            <a:endParaRPr lang="en-US" altLang="zh-CN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None/>
            </a:pP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        2-3         Ⅱ      2-3</a:t>
            </a:r>
            <a:endParaRPr lang="en-US" altLang="zh-CN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None/>
            </a:pP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        2-3         Ⅲ      3.5-4.5</a:t>
            </a:r>
            <a:endParaRPr lang="en-US" altLang="zh-CN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None/>
            </a:pP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        3-4         Ⅳ      5-6</a:t>
            </a:r>
            <a:endParaRPr lang="en-US" altLang="zh-CN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None/>
            </a:pP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                    Ⅴ      7-9</a:t>
            </a:r>
            <a:endParaRPr lang="en-US" altLang="zh-CN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None/>
            </a:pP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       ━━━━━━━━━━━━━━━</a:t>
            </a:r>
            <a:endParaRPr lang="en-US" altLang="zh-CN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algn="l" fontAlgn="base">
              <a:lnSpc>
                <a:spcPct val="90000"/>
              </a:lnSpc>
              <a:buNone/>
            </a:pP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  </a:t>
            </a:r>
            <a:r>
              <a:rPr lang="zh-CN" altLang="en-US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注：</a:t>
            </a: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左锁骨中线至胸骨中线距离</a:t>
            </a:r>
            <a:r>
              <a:rPr lang="en-US" altLang="zh-CN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8-10cm</a:t>
            </a:r>
            <a:endParaRPr lang="en-US" altLang="zh-CN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marL="0" indent="0" fontAlgn="base">
              <a:buNone/>
            </a:pPr>
            <a:endParaRPr lang="zh-CN" altLang="en-US" b="1" strike="noStrike" noProof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54037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四、听诊</a:t>
            </a:r>
          </a:p>
        </p:txBody>
      </p:sp>
      <p:sp>
        <p:nvSpPr>
          <p:cNvPr id="25602" name="内容占位符 2"/>
          <p:cNvSpPr>
            <a:spLocks noGrp="1"/>
          </p:cNvSpPr>
          <p:nvPr>
            <p:ph idx="1"/>
          </p:nvPr>
        </p:nvSpPr>
        <p:spPr>
          <a:xfrm>
            <a:off x="377825" y="828675"/>
            <a:ext cx="10642600" cy="4922838"/>
          </a:xfrm>
          <a:noFill/>
          <a:ln>
            <a:noFill/>
          </a:ln>
        </p:spPr>
        <p:txBody>
          <a:bodyPr anchor="t"/>
          <a:lstStyle/>
          <a:p>
            <a:pPr marL="0" indent="0"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瓣膜听诊区定义：</a:t>
            </a:r>
          </a:p>
          <a:p>
            <a:pPr marL="0" indent="0"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  心脏各瓣膜开放与关闭时，所产生的声音传导至体表最易听清的部位。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54037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四、听诊</a:t>
            </a:r>
          </a:p>
        </p:txBody>
      </p:sp>
      <p:sp>
        <p:nvSpPr>
          <p:cNvPr id="26626" name="内容占位符 2"/>
          <p:cNvSpPr>
            <a:spLocks noGrp="1"/>
          </p:cNvSpPr>
          <p:nvPr>
            <p:ph idx="1"/>
          </p:nvPr>
        </p:nvSpPr>
        <p:spPr>
          <a:xfrm>
            <a:off x="214313" y="817563"/>
            <a:ext cx="11539537" cy="5314950"/>
          </a:xfrm>
          <a:noFill/>
          <a:ln>
            <a:noFill/>
          </a:ln>
        </p:spPr>
        <p:txBody>
          <a:bodyPr anchor="t"/>
          <a:lstStyle/>
          <a:p>
            <a:pPr marL="0" indent="0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（一）瓣膜听诊区的部位</a:t>
            </a:r>
          </a:p>
          <a:p>
            <a:pPr marL="0" indent="0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二尖瓣区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：心尖搏动最强点。</a:t>
            </a:r>
          </a:p>
          <a:p>
            <a:pPr marL="0" indent="0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肺动脉瓣区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：在胸骨左缘第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肋间</a:t>
            </a:r>
          </a:p>
          <a:p>
            <a:pPr marL="0" indent="0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主动脉瓣区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：在胸骨右缘第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肋问</a:t>
            </a:r>
          </a:p>
          <a:p>
            <a:pPr marL="0" indent="0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主动脉瓣第二听诊区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：在胸骨左缘第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肋间 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三尖瓣区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： 在胸骨左缘，第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肋间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（二）听诊顺序 （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逆时针方向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）</a:t>
            </a:r>
          </a:p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二尖瓣区 → 肺动脉瓣区 → 主动脉瓣区 → 主动脉瓣第二听诊区 → 三尖瓣区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marL="0" indent="0" eaLnBrk="1" hangingPunct="1">
              <a:buNone/>
            </a:pP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6627" name="Picture 5" descr="0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25" y="1360488"/>
            <a:ext cx="3260725" cy="3363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Freeform 24"/>
          <p:cNvSpPr/>
          <p:nvPr/>
        </p:nvSpPr>
        <p:spPr>
          <a:xfrm>
            <a:off x="9202738" y="2754313"/>
            <a:ext cx="873125" cy="89217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550" h="562">
                <a:moveTo>
                  <a:pt x="522" y="562"/>
                </a:moveTo>
                <a:cubicBezTo>
                  <a:pt x="550" y="474"/>
                  <a:pt x="530" y="370"/>
                  <a:pt x="501" y="284"/>
                </a:cubicBezTo>
                <a:cubicBezTo>
                  <a:pt x="490" y="251"/>
                  <a:pt x="489" y="228"/>
                  <a:pt x="465" y="206"/>
                </a:cubicBezTo>
                <a:cubicBezTo>
                  <a:pt x="454" y="172"/>
                  <a:pt x="428" y="139"/>
                  <a:pt x="401" y="114"/>
                </a:cubicBezTo>
                <a:cubicBezTo>
                  <a:pt x="385" y="64"/>
                  <a:pt x="279" y="28"/>
                  <a:pt x="231" y="21"/>
                </a:cubicBezTo>
                <a:cubicBezTo>
                  <a:pt x="164" y="0"/>
                  <a:pt x="91" y="7"/>
                  <a:pt x="24" y="28"/>
                </a:cubicBezTo>
                <a:cubicBezTo>
                  <a:pt x="22" y="32"/>
                  <a:pt x="0" y="62"/>
                  <a:pt x="3" y="71"/>
                </a:cubicBezTo>
                <a:cubicBezTo>
                  <a:pt x="6" y="79"/>
                  <a:pt x="17" y="80"/>
                  <a:pt x="24" y="85"/>
                </a:cubicBezTo>
                <a:cubicBezTo>
                  <a:pt x="38" y="96"/>
                  <a:pt x="42" y="106"/>
                  <a:pt x="60" y="114"/>
                </a:cubicBezTo>
                <a:cubicBezTo>
                  <a:pt x="89" y="127"/>
                  <a:pt x="100" y="114"/>
                  <a:pt x="131" y="135"/>
                </a:cubicBezTo>
                <a:cubicBezTo>
                  <a:pt x="152" y="149"/>
                  <a:pt x="164" y="162"/>
                  <a:pt x="188" y="170"/>
                </a:cubicBezTo>
                <a:cubicBezTo>
                  <a:pt x="223" y="207"/>
                  <a:pt x="239" y="243"/>
                  <a:pt x="266" y="284"/>
                </a:cubicBezTo>
                <a:cubicBezTo>
                  <a:pt x="282" y="334"/>
                  <a:pt x="275" y="313"/>
                  <a:pt x="288" y="348"/>
                </a:cubicBezTo>
                <a:cubicBezTo>
                  <a:pt x="281" y="393"/>
                  <a:pt x="273" y="433"/>
                  <a:pt x="259" y="476"/>
                </a:cubicBezTo>
                <a:cubicBezTo>
                  <a:pt x="249" y="506"/>
                  <a:pt x="237" y="490"/>
                  <a:pt x="252" y="505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609600" y="395288"/>
            <a:ext cx="10972800" cy="744537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4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四、听诊</a:t>
            </a:r>
            <a:endParaRPr lang="zh-CN" altLang="en-US" sz="4400"/>
          </a:p>
        </p:txBody>
      </p:sp>
      <p:sp>
        <p:nvSpPr>
          <p:cNvPr id="27650" name="内容占位符 2"/>
          <p:cNvSpPr>
            <a:spLocks noGrp="1"/>
          </p:cNvSpPr>
          <p:nvPr>
            <p:ph idx="1"/>
          </p:nvPr>
        </p:nvSpPr>
        <p:spPr>
          <a:xfrm>
            <a:off x="693738" y="1217613"/>
            <a:ext cx="10040937" cy="5062537"/>
          </a:xfrm>
          <a:noFill/>
          <a:ln>
            <a:noFill/>
          </a:ln>
        </p:spPr>
        <p:txBody>
          <a:bodyPr anchor="t"/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（三）听诊内容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心率、心律、心音和额外心音、杂音及心包摩擦音。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心音 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正常心音：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第一心音（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first heart sound, S1)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第二心音（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second heart sound, S2)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altLang="zh-CN" sz="2800" b="1" dirty="0"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7463" name="Picture 7">
            <a:hlinkClick r:id="" action="ppaction://media"/>
          </p:cNvPr>
          <p:cNvPicPr>
            <a:picLocks noRot="1" noChangeAspect="1"/>
          </p:cNvPicPr>
          <p:nvPr>
            <a:wavAudioFile r:embed="rId1" name="第一心音S1.wav"/>
          </p:nvPr>
        </p:nvPicPr>
        <p:blipFill>
          <a:blip r:embed="rId4"/>
          <a:stretch>
            <a:fillRect/>
          </a:stretch>
        </p:blipFill>
        <p:spPr>
          <a:xfrm>
            <a:off x="6602413" y="3771900"/>
            <a:ext cx="296862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4">
            <a:hlinkClick r:id="" action="ppaction://ole?verb=0"/>
          </p:cNvPr>
          <p:cNvPicPr>
            <a:picLocks noRot="1" noChangeAspect="1"/>
          </p:cNvPicPr>
          <p:nvPr>
            <a:wavAudioFile r:embed="rId2" name="1.wav"/>
          </p:nvPr>
        </p:nvPicPr>
        <p:blipFill>
          <a:blip r:embed="rId4"/>
          <a:stretch>
            <a:fillRect/>
          </a:stretch>
        </p:blipFill>
        <p:spPr>
          <a:xfrm>
            <a:off x="2600325" y="3219450"/>
            <a:ext cx="369888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3[1].wav">
            <a:hlinkClick r:id="" action="ppaction://media"/>
          </p:cNvPr>
          <p:cNvPicPr>
            <a:picLocks noRot="1" noChangeAspect="1"/>
          </p:cNvPicPr>
          <p:nvPr>
            <a:wavAudioFile r:embed="rId2" name="1.wav"/>
          </p:nvPr>
        </p:nvPicPr>
        <p:blipFill>
          <a:blip r:embed="rId4"/>
          <a:stretch>
            <a:fillRect/>
          </a:stretch>
        </p:blipFill>
        <p:spPr>
          <a:xfrm>
            <a:off x="6819900" y="4530725"/>
            <a:ext cx="3556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" fill="hold"/>
                                        <p:tgtEl>
                                          <p:spTgt spid="147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46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55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55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609600" y="395288"/>
            <a:ext cx="10972800" cy="744537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4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四、听诊</a:t>
            </a:r>
            <a:endParaRPr lang="zh-CN" altLang="en-US" sz="4400"/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609600" y="1317625"/>
            <a:ext cx="10972800" cy="4799013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S1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产生机制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出现于心室收缩早期，标志着心室收缩的开始，由二尖瓣和三尖瓣关闭引起的瓣膜振动产生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S2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产生机制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 出现于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S1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之后，标志着心室舒张的开始，主要由主动脉瓣和肺动脉瓣关闭引起的瓣膜振动产生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9112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四、听诊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38250"/>
            <a:ext cx="11515725" cy="4097338"/>
          </a:xfrm>
          <a:ln w="3175">
            <a:solidFill>
              <a:schemeClr val="tx1"/>
            </a:solidFill>
          </a:ln>
        </p:spPr>
        <p:txBody>
          <a:bodyPr/>
          <a:lstStyle/>
          <a:p>
            <a:pPr algn="ctr" fontAlgn="base">
              <a:lnSpc>
                <a:spcPct val="130000"/>
              </a:lnSpc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</a:pPr>
            <a:r>
              <a:rPr lang="zh-CN" altLang="en-US" b="1" strike="noStrike" noProof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sym typeface="+mn-ea"/>
              </a:rPr>
              <a:t>第一心音和第二心音的听诊特点</a:t>
            </a:r>
          </a:p>
          <a:p>
            <a:pPr fontAlgn="base">
              <a:lnSpc>
                <a:spcPct val="130000"/>
              </a:lnSpc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</a:pPr>
            <a:r>
              <a:rPr lang="en-US" altLang="zh-CN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  </a:t>
            </a:r>
            <a:r>
              <a:rPr lang="zh-CN" altLang="en-US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鉴别要点                     第一心音                                  第二心音 </a:t>
            </a:r>
            <a:endParaRPr lang="zh-CN" altLang="en-US" b="1" strike="noStrike" noProof="1">
              <a:latin typeface="Arial" panose="020B0604020202020204" pitchFamily="34" charset="0"/>
              <a:ea typeface="黑体" panose="02010609060101010101" charset="-122"/>
            </a:endParaRPr>
          </a:p>
          <a:p>
            <a:pPr fontAlgn="base">
              <a:lnSpc>
                <a:spcPct val="130000"/>
              </a:lnSpc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</a:pPr>
            <a:r>
              <a:rPr lang="zh-CN" altLang="en-US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  音调与性质                  较低、钝</a:t>
            </a:r>
            <a:r>
              <a:rPr lang="zh-CN" altLang="en-US" b="1" strike="noStrike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黑体" panose="02010609060101010101" charset="-122"/>
                <a:sym typeface="+mn-ea"/>
              </a:rPr>
              <a:t>                                  </a:t>
            </a:r>
            <a:r>
              <a:rPr lang="zh-CN" altLang="en-US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较高、脆 </a:t>
            </a:r>
            <a:endParaRPr lang="zh-CN" altLang="en-US" b="1" strike="noStrike" noProof="1">
              <a:latin typeface="Arial" panose="020B0604020202020204" pitchFamily="34" charset="0"/>
              <a:ea typeface="黑体" panose="02010609060101010101" charset="-122"/>
            </a:endParaRPr>
          </a:p>
          <a:p>
            <a:pPr fontAlgn="base">
              <a:lnSpc>
                <a:spcPct val="130000"/>
              </a:lnSpc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</a:pPr>
            <a:r>
              <a:rPr lang="zh-CN" altLang="en-US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  强度                             较响                                         较</a:t>
            </a:r>
            <a:r>
              <a:rPr lang="en-US" altLang="zh-CN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S 1 </a:t>
            </a:r>
            <a:r>
              <a:rPr lang="zh-CN" altLang="en-US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弱 </a:t>
            </a:r>
            <a:endParaRPr lang="zh-CN" altLang="en-US" b="1" strike="noStrike" noProof="1">
              <a:latin typeface="Arial" panose="020B0604020202020204" pitchFamily="34" charset="0"/>
              <a:ea typeface="黑体" panose="02010609060101010101" charset="-122"/>
            </a:endParaRPr>
          </a:p>
          <a:p>
            <a:pPr fontAlgn="base">
              <a:lnSpc>
                <a:spcPct val="130000"/>
              </a:lnSpc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</a:pPr>
            <a:r>
              <a:rPr lang="zh-CN" altLang="en-US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  时限                             历时较长</a:t>
            </a:r>
            <a:r>
              <a:rPr lang="en-US" altLang="zh-CN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,</a:t>
            </a:r>
            <a:r>
              <a:rPr lang="zh-CN" altLang="en-US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持续约</a:t>
            </a:r>
            <a:r>
              <a:rPr lang="en-US" altLang="zh-CN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0.1</a:t>
            </a:r>
            <a:r>
              <a:rPr lang="zh-CN" altLang="en-US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秒             历时较短</a:t>
            </a:r>
            <a:r>
              <a:rPr lang="en-US" altLang="zh-CN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,</a:t>
            </a:r>
            <a:r>
              <a:rPr lang="zh-CN" altLang="en-US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约</a:t>
            </a:r>
            <a:r>
              <a:rPr lang="en-US" altLang="zh-CN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0.08</a:t>
            </a:r>
            <a:r>
              <a:rPr lang="zh-CN" altLang="en-US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秒 </a:t>
            </a:r>
            <a:endParaRPr lang="zh-CN" altLang="en-US" b="1" strike="noStrike" noProof="1">
              <a:latin typeface="Arial" panose="020B0604020202020204" pitchFamily="34" charset="0"/>
              <a:ea typeface="黑体" panose="02010609060101010101" charset="-122"/>
            </a:endParaRPr>
          </a:p>
          <a:p>
            <a:pPr fontAlgn="base">
              <a:lnSpc>
                <a:spcPct val="130000"/>
              </a:lnSpc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</a:pPr>
            <a:r>
              <a:rPr lang="zh-CN" altLang="en-US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  最响部位                      心尖部                                     心底部 </a:t>
            </a:r>
            <a:endParaRPr lang="zh-CN" altLang="en-US" b="1" strike="noStrike" noProof="1">
              <a:latin typeface="Arial" panose="020B0604020202020204" pitchFamily="34" charset="0"/>
              <a:ea typeface="黑体" panose="02010609060101010101" charset="-122"/>
            </a:endParaRPr>
          </a:p>
          <a:p>
            <a:pPr fontAlgn="base">
              <a:lnSpc>
                <a:spcPct val="130000"/>
              </a:lnSpc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</a:pPr>
            <a:r>
              <a:rPr lang="zh-CN" altLang="en-US" b="1" strike="noStrike" noProof="1">
                <a:latin typeface="Arial" panose="020B0604020202020204" pitchFamily="34" charset="0"/>
                <a:ea typeface="黑体" panose="02010609060101010101" charset="-122"/>
                <a:sym typeface="+mn-ea"/>
              </a:rPr>
              <a:t>  与心尖搏动的关系       与心尖搏动同时出现                心尖搏动后出现</a:t>
            </a:r>
            <a:endParaRPr lang="zh-CN" altLang="en-US" b="1" strike="noStrike" noProof="1">
              <a:latin typeface="Arial" panose="020B0604020202020204" pitchFamily="34" charset="0"/>
              <a:ea typeface="黑体" panose="02010609060101010101" charset="-122"/>
            </a:endParaRPr>
          </a:p>
          <a:p>
            <a:pPr fontAlgn="base"/>
            <a:endParaRPr lang="zh-CN" altLang="en-US" b="1" strike="noStrike" noProof="1"/>
          </a:p>
        </p:txBody>
      </p:sp>
      <p:cxnSp>
        <p:nvCxnSpPr>
          <p:cNvPr id="4" name="直接连接符 3"/>
          <p:cNvCxnSpPr/>
          <p:nvPr/>
        </p:nvCxnSpPr>
        <p:spPr>
          <a:xfrm>
            <a:off x="928688" y="1887538"/>
            <a:ext cx="10574338" cy="238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71550" y="4919663"/>
            <a:ext cx="10674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14400" y="2368550"/>
            <a:ext cx="10731500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463" name="Picture 7">
            <a:hlinkClick r:id="" action="ppaction://media"/>
          </p:cNvPr>
          <p:cNvPicPr>
            <a:picLocks noRot="1" noChangeAspect="1"/>
          </p:cNvPicPr>
          <p:nvPr>
            <a:wavAudioFile r:embed="rId1" name="第一心音S1.wav"/>
          </p:nvPr>
        </p:nvPicPr>
        <p:blipFill>
          <a:blip r:embed="rId4"/>
          <a:stretch>
            <a:fillRect/>
          </a:stretch>
        </p:blipFill>
        <p:spPr>
          <a:xfrm>
            <a:off x="5338763" y="1911350"/>
            <a:ext cx="296862" cy="357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3[1].wav">
            <a:hlinkClick r:id="" action="ppaction://media"/>
          </p:cNvPr>
          <p:cNvPicPr>
            <a:picLocks noRot="1" noChangeAspect="1"/>
          </p:cNvPicPr>
          <p:nvPr>
            <a:wavAudioFile r:embed="rId2" name="1.wav"/>
          </p:nvPr>
        </p:nvPicPr>
        <p:blipFill>
          <a:blip r:embed="rId4"/>
          <a:stretch>
            <a:fillRect/>
          </a:stretch>
        </p:blipFill>
        <p:spPr>
          <a:xfrm>
            <a:off x="9228138" y="1963738"/>
            <a:ext cx="357187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59" name="Group 7"/>
          <p:cNvGrpSpPr/>
          <p:nvPr/>
        </p:nvGrpSpPr>
        <p:grpSpPr>
          <a:xfrm>
            <a:off x="2508886" y="5003166"/>
            <a:ext cx="7415212" cy="1533525"/>
            <a:chOff x="-95" y="-283"/>
            <a:chExt cx="4671" cy="966"/>
          </a:xfrm>
        </p:grpSpPr>
        <p:sp>
          <p:nvSpPr>
            <p:cNvPr id="23560" name="Rectangle 8"/>
            <p:cNvSpPr/>
            <p:nvPr/>
          </p:nvSpPr>
          <p:spPr>
            <a:xfrm>
              <a:off x="-95" y="-283"/>
              <a:ext cx="4671" cy="816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marL="342900" lvl="0" indent="-342900" algn="ctr" eaLnBrk="1" hangingPunct="1">
                <a:spcBef>
                  <a:spcPct val="20000"/>
                </a:spcBef>
                <a:buClr>
                  <a:srgbClr val="FFCC00"/>
                </a:buClr>
                <a:buFont typeface="Wingdings" panose="05000000000000000000" pitchFamily="2" charset="2"/>
                <a:buChar char="§"/>
              </a:pPr>
              <a:endParaRPr lang="zh-CN" altLang="en-US" sz="2800" b="1" dirty="0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3561" name="Line 9"/>
            <p:cNvSpPr/>
            <p:nvPr/>
          </p:nvSpPr>
          <p:spPr>
            <a:xfrm>
              <a:off x="224" y="427"/>
              <a:ext cx="4222" cy="0"/>
            </a:xfrm>
            <a:prstGeom prst="line">
              <a:avLst/>
            </a:prstGeom>
            <a:ln w="9525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</p:sp>
        <p:sp>
          <p:nvSpPr>
            <p:cNvPr id="23562" name="Rectangle 10"/>
            <p:cNvSpPr/>
            <p:nvPr/>
          </p:nvSpPr>
          <p:spPr>
            <a:xfrm>
              <a:off x="449" y="178"/>
              <a:ext cx="90" cy="505"/>
            </a:xfrm>
            <a:prstGeom prst="rect">
              <a:avLst/>
            </a:prstGeom>
            <a:solidFill>
              <a:srgbClr val="003366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3" name="Rectangle 11"/>
            <p:cNvSpPr/>
            <p:nvPr/>
          </p:nvSpPr>
          <p:spPr>
            <a:xfrm>
              <a:off x="763" y="210"/>
              <a:ext cx="45" cy="466"/>
            </a:xfrm>
            <a:prstGeom prst="rect">
              <a:avLst/>
            </a:prstGeom>
            <a:solidFill>
              <a:srgbClr val="003366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4" name="Rectangle 12"/>
            <p:cNvSpPr/>
            <p:nvPr/>
          </p:nvSpPr>
          <p:spPr>
            <a:xfrm>
              <a:off x="1554" y="171"/>
              <a:ext cx="90" cy="504"/>
            </a:xfrm>
            <a:prstGeom prst="rect">
              <a:avLst/>
            </a:prstGeom>
            <a:solidFill>
              <a:srgbClr val="003366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5" name="Rectangle 13"/>
            <p:cNvSpPr/>
            <p:nvPr/>
          </p:nvSpPr>
          <p:spPr>
            <a:xfrm>
              <a:off x="1869" y="202"/>
              <a:ext cx="44" cy="467"/>
            </a:xfrm>
            <a:prstGeom prst="rect">
              <a:avLst/>
            </a:prstGeom>
            <a:solidFill>
              <a:srgbClr val="003366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6" name="Rectangle 14"/>
            <p:cNvSpPr/>
            <p:nvPr/>
          </p:nvSpPr>
          <p:spPr>
            <a:xfrm>
              <a:off x="2694" y="171"/>
              <a:ext cx="91" cy="504"/>
            </a:xfrm>
            <a:prstGeom prst="rect">
              <a:avLst/>
            </a:prstGeom>
            <a:solidFill>
              <a:srgbClr val="003366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7" name="Rectangle 15"/>
            <p:cNvSpPr/>
            <p:nvPr/>
          </p:nvSpPr>
          <p:spPr>
            <a:xfrm>
              <a:off x="3009" y="202"/>
              <a:ext cx="45" cy="467"/>
            </a:xfrm>
            <a:prstGeom prst="rect">
              <a:avLst/>
            </a:prstGeom>
            <a:solidFill>
              <a:srgbClr val="003366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8" name="Rectangle 16"/>
            <p:cNvSpPr/>
            <p:nvPr/>
          </p:nvSpPr>
          <p:spPr>
            <a:xfrm>
              <a:off x="3862" y="171"/>
              <a:ext cx="90" cy="504"/>
            </a:xfrm>
            <a:prstGeom prst="rect">
              <a:avLst/>
            </a:prstGeom>
            <a:solidFill>
              <a:srgbClr val="003366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69" name="Rectangle 17"/>
            <p:cNvSpPr/>
            <p:nvPr/>
          </p:nvSpPr>
          <p:spPr>
            <a:xfrm>
              <a:off x="4177" y="202"/>
              <a:ext cx="44" cy="467"/>
            </a:xfrm>
            <a:prstGeom prst="rect">
              <a:avLst/>
            </a:prstGeom>
            <a:solidFill>
              <a:srgbClr val="003366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70" name="Rectangle 18"/>
            <p:cNvSpPr/>
            <p:nvPr/>
          </p:nvSpPr>
          <p:spPr>
            <a:xfrm>
              <a:off x="372" y="38"/>
              <a:ext cx="512" cy="173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marL="342900" lvl="0" indent="-342900" eaLnBrk="1" hangingPunct="1">
                <a:spcBef>
                  <a:spcPct val="20000"/>
                </a:spcBef>
                <a:buClr>
                  <a:srgbClr val="FFCC00"/>
                </a:buClr>
                <a:buFont typeface="Wingdings" panose="05000000000000000000" pitchFamily="2" charset="2"/>
                <a:buNone/>
              </a:pPr>
              <a:r>
                <a:rPr lang="zh-CN" altLang="en-US" b="1" dirty="0">
                  <a:solidFill>
                    <a:srgbClr val="003366"/>
                  </a:solidFill>
                  <a:latin typeface="Arial" panose="020B0604020202020204" pitchFamily="34" charset="0"/>
                  <a:ea typeface="黑体" panose="02010609060101010101" charset="-122"/>
                </a:rPr>
                <a:t>S 1  S 2</a:t>
              </a:r>
            </a:p>
          </p:txBody>
        </p:sp>
        <p:sp>
          <p:nvSpPr>
            <p:cNvPr id="23571" name="Rectangle 19"/>
            <p:cNvSpPr/>
            <p:nvPr/>
          </p:nvSpPr>
          <p:spPr>
            <a:xfrm>
              <a:off x="1469" y="30"/>
              <a:ext cx="512" cy="173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marL="342900" lvl="0" indent="-342900" eaLnBrk="1" hangingPunct="1">
                <a:spcBef>
                  <a:spcPct val="20000"/>
                </a:spcBef>
                <a:buClr>
                  <a:srgbClr val="FFCC00"/>
                </a:buClr>
                <a:buFont typeface="Wingdings" panose="05000000000000000000" pitchFamily="2" charset="2"/>
                <a:buNone/>
              </a:pPr>
              <a:r>
                <a:rPr lang="zh-CN" altLang="en-US" b="1" dirty="0">
                  <a:solidFill>
                    <a:srgbClr val="003366"/>
                  </a:solidFill>
                  <a:latin typeface="Arial" panose="020B0604020202020204" pitchFamily="34" charset="0"/>
                  <a:ea typeface="黑体" panose="02010609060101010101" charset="-122"/>
                </a:rPr>
                <a:t>S 1  S 2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7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" fill="hold"/>
                                        <p:tgtEl>
                                          <p:spTgt spid="147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46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46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55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audio>
              <p:cMediaNode vol="99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4362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四、听诊</a:t>
            </a:r>
            <a:endParaRPr lang="zh-CN" altLang="en-US" sz="3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12838"/>
            <a:ext cx="10972800" cy="5087938"/>
          </a:xfrm>
        </p:spPr>
        <p:txBody>
          <a:bodyPr/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zh-CN" altLang="en-US" sz="2800" b="1" strike="noStrike" noProof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心音改变</a:t>
            </a:r>
          </a:p>
          <a:p>
            <a:pPr eaLnBrk="1" fontAlgn="base" hangingPunct="1">
              <a:buNone/>
            </a:pPr>
            <a:endParaRPr lang="zh-CN" altLang="en-US" sz="2800" b="1" strike="noStrike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indent="0" eaLnBrk="1" fontAlgn="base" hangingPunct="1">
              <a:buNone/>
            </a:pPr>
            <a:r>
              <a:rPr lang="zh-CN" altLang="en-US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心音强度变化（第一、二心音强度）</a:t>
            </a:r>
            <a:endParaRPr lang="zh-CN" altLang="en-US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eaLnBrk="1" fontAlgn="base" hangingPunct="1">
              <a:buNone/>
            </a:pPr>
            <a:endParaRPr lang="zh-CN" altLang="en-US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marL="0" indent="0" eaLnBrk="1" fontAlgn="base" hangingPunct="1">
              <a:buNone/>
            </a:pPr>
            <a:r>
              <a:rPr lang="zh-CN" altLang="en-US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心音性质改变</a:t>
            </a:r>
            <a:endParaRPr lang="zh-CN" altLang="en-US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eaLnBrk="1" fontAlgn="base" hangingPunct="1">
              <a:buNone/>
            </a:pPr>
            <a:endParaRPr lang="zh-CN" altLang="en-US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marL="0" indent="0" eaLnBrk="1" fontAlgn="base" hangingPunct="1">
              <a:buNone/>
            </a:pPr>
            <a:r>
              <a:rPr lang="zh-CN" altLang="en-US" sz="2800" b="1" strike="noStrike" noProof="1">
                <a:latin typeface="黑体" panose="02010609060101010101" charset="-122"/>
                <a:ea typeface="黑体" panose="02010609060101010101" charset="-122"/>
                <a:sym typeface="+mn-ea"/>
              </a:rPr>
              <a:t>心音分裂（第一、二心音分裂）</a:t>
            </a:r>
            <a:endParaRPr lang="zh-CN" altLang="en-US" sz="2800" b="1" strike="noStrike" noProof="1">
              <a:latin typeface="黑体" panose="02010609060101010101" charset="-122"/>
              <a:ea typeface="黑体" panose="02010609060101010101" charset="-122"/>
            </a:endParaRPr>
          </a:p>
          <a:p>
            <a:pPr marL="0" indent="0" fontAlgn="base">
              <a:lnSpc>
                <a:spcPct val="150000"/>
              </a:lnSpc>
              <a:buNone/>
            </a:pPr>
            <a:endParaRPr lang="zh-CN" altLang="en-US" sz="3600" b="1" strike="noStrike" noProof="1">
              <a:latin typeface="幼圆" panose="02010509060101010101" charset="-122"/>
              <a:ea typeface="幼圆" panose="02010509060101010101" charset="-122"/>
            </a:endParaRPr>
          </a:p>
          <a:p>
            <a:pPr marL="0" indent="0" eaLnBrk="1" fontAlgn="base" hangingPunct="1">
              <a:lnSpc>
                <a:spcPct val="90000"/>
              </a:lnSpc>
              <a:buNone/>
            </a:pPr>
            <a:endParaRPr lang="zh-CN" altLang="en-US" sz="3600" b="1" strike="noStrike" noProof="1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12293" name="Picture 5">
            <a:hlinkClick r:id="" action="ppaction://media"/>
          </p:cNvPr>
          <p:cNvPicPr>
            <a:picLocks noRot="1" noChangeAspect="1"/>
          </p:cNvPicPr>
          <p:nvPr>
            <a:wavAudioFile r:embed="rId1" name="10.wav"/>
          </p:nvPr>
        </p:nvPicPr>
        <p:blipFill>
          <a:blip r:embed="rId6"/>
          <a:stretch>
            <a:fillRect/>
          </a:stretch>
        </p:blipFill>
        <p:spPr>
          <a:xfrm flipV="1">
            <a:off x="5795963" y="4217988"/>
            <a:ext cx="304800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>
            <a:hlinkClick r:id="" action="ppaction://media"/>
          </p:cNvPr>
          <p:cNvPicPr>
            <a:picLocks noRot="1" noChangeAspect="1"/>
          </p:cNvPicPr>
          <p:nvPr>
            <a:wavAudioFile r:embed="rId2" name="2.wav"/>
          </p:nvPr>
        </p:nvPicPr>
        <p:blipFill>
          <a:blip r:embed="rId6"/>
          <a:stretch>
            <a:fillRect/>
          </a:stretch>
        </p:blipFill>
        <p:spPr>
          <a:xfrm>
            <a:off x="6383338" y="243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5">
            <a:hlinkClick r:id="" action="ppaction://media"/>
          </p:cNvPr>
          <p:cNvPicPr>
            <a:picLocks noRot="1" noChangeAspect="1"/>
          </p:cNvPicPr>
          <p:nvPr>
            <a:wavAudioFile r:embed="rId3" name="4.wav"/>
          </p:nvPr>
        </p:nvPicPr>
        <p:blipFill>
          <a:blip r:embed="rId6"/>
          <a:stretch>
            <a:fillRect/>
          </a:stretch>
        </p:blipFill>
        <p:spPr>
          <a:xfrm>
            <a:off x="7069138" y="2425700"/>
            <a:ext cx="31115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>
            <a:hlinkClick r:id="" action="ppaction://media"/>
          </p:cNvPr>
          <p:cNvPicPr>
            <a:picLocks noRot="1" noChangeAspect="1"/>
          </p:cNvPicPr>
          <p:nvPr>
            <a:wavAudioFile r:embed="rId4" name="12.wav"/>
          </p:nvPr>
        </p:nvPicPr>
        <p:blipFill>
          <a:blip r:embed="rId6"/>
          <a:stretch>
            <a:fillRect/>
          </a:stretch>
        </p:blipFill>
        <p:spPr>
          <a:xfrm>
            <a:off x="6659563" y="4229100"/>
            <a:ext cx="304800" cy="371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3" fill="hold"/>
                                        <p:tgtEl>
                                          <p:spTgt spid="12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06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audio>
              <p:cMediaNode vol="96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77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420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79413"/>
            <a:ext cx="8169275" cy="628650"/>
          </a:xfrm>
        </p:spPr>
        <p:txBody>
          <a:bodyPr/>
          <a:lstStyle/>
          <a:p>
            <a:pPr algn="ctr" fontAlgn="base"/>
            <a:r>
              <a:rPr lang="en-US" sz="4800" b="1" strike="noStrike" spc="-1" noProof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教学目标</a:t>
            </a:r>
            <a:endParaRPr lang="en-US" altLang="en-US" sz="4800" b="1" strike="noStrike" spc="-1" noProof="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170" name="内容占位符 2"/>
          <p:cNvSpPr>
            <a:spLocks noGrp="1"/>
          </p:cNvSpPr>
          <p:nvPr>
            <p:ph idx="1"/>
          </p:nvPr>
        </p:nvSpPr>
        <p:spPr>
          <a:xfrm>
            <a:off x="676275" y="1336675"/>
            <a:ext cx="9801225" cy="3800475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四、</a:t>
            </a:r>
            <a:r>
              <a:rPr lang="zh-CN" altLang="en-US" sz="2800" b="1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熟悉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心音分裂、额外心音的听诊特点；熟悉心脏杂音发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  生的机理和临床意义。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五、</a:t>
            </a:r>
            <a:r>
              <a:rPr lang="zh-CN" altLang="en-US" sz="2800" b="1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熟悉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异常脉搏、周围血管征的临床意义。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六、</a:t>
            </a:r>
            <a:r>
              <a:rPr lang="zh-CN" altLang="en-US" sz="28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了解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心音增强或减弱的临床意义。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4362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四、听诊</a:t>
            </a:r>
            <a:endParaRPr lang="zh-CN" altLang="en-US" sz="3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770" name="内容占位符 2"/>
          <p:cNvSpPr>
            <a:spLocks noGrp="1"/>
          </p:cNvSpPr>
          <p:nvPr>
            <p:ph idx="1"/>
          </p:nvPr>
        </p:nvSpPr>
        <p:spPr>
          <a:xfrm>
            <a:off x="609600" y="1112838"/>
            <a:ext cx="10972800" cy="5087937"/>
          </a:xfrm>
          <a:noFill/>
          <a:ln>
            <a:noFill/>
          </a:ln>
        </p:spPr>
        <p:txBody>
          <a:bodyPr anchor="t"/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额外心音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舒张期（奔马律  、 开瓣音  、心包叩击音、肿瘤扑落音）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收缩期（收缩早期及中、晚期喀喇音）   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医源性（人工瓣膜音、人工起搏音）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484" name="Picture 4">
            <a:hlinkClick r:id="" action="ppaction://media"/>
          </p:cNvPr>
          <p:cNvPicPr>
            <a:picLocks noRot="1" noChangeAspect="1"/>
          </p:cNvPicPr>
          <p:nvPr>
            <a:wavAudioFile r:embed="rId1" name="16.wav"/>
          </p:nvPr>
        </p:nvPicPr>
        <p:blipFill>
          <a:blip r:embed="rId5"/>
          <a:stretch>
            <a:fillRect/>
          </a:stretch>
        </p:blipFill>
        <p:spPr>
          <a:xfrm>
            <a:off x="6756400" y="3452813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>
            <a:hlinkClick r:id="" action="ppaction://media"/>
          </p:cNvPr>
          <p:cNvPicPr>
            <a:picLocks noRot="1" noChangeAspect="1"/>
          </p:cNvPicPr>
          <p:nvPr>
            <a:wavAudioFile r:embed="rId2" name="19.wav"/>
          </p:nvPr>
        </p:nvPicPr>
        <p:blipFill>
          <a:blip r:embed="rId5"/>
          <a:stretch>
            <a:fillRect/>
          </a:stretch>
        </p:blipFill>
        <p:spPr>
          <a:xfrm>
            <a:off x="3235325" y="2506663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>
            <a:hlinkClick r:id="" action="ppaction://media"/>
          </p:cNvPr>
          <p:cNvPicPr>
            <a:picLocks noRot="1" noChangeAspect="1"/>
          </p:cNvPicPr>
          <p:nvPr>
            <a:wavAudioFile r:embed="rId3" name="26.wav"/>
          </p:nvPr>
        </p:nvPicPr>
        <p:blipFill>
          <a:blip r:embed="rId5"/>
          <a:stretch>
            <a:fillRect/>
          </a:stretch>
        </p:blipFill>
        <p:spPr>
          <a:xfrm>
            <a:off x="5245100" y="24907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609600" y="238125"/>
            <a:ext cx="10972800" cy="650875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四、听诊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3794" name="内容占位符 2"/>
          <p:cNvSpPr>
            <a:spLocks noGrp="1"/>
          </p:cNvSpPr>
          <p:nvPr>
            <p:ph idx="1"/>
          </p:nvPr>
        </p:nvSpPr>
        <p:spPr>
          <a:xfrm>
            <a:off x="609600" y="1165225"/>
            <a:ext cx="10972800" cy="5214938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心脏杂音  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听诊要点：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最响部位和传导方向；心动周期中的时期；性质</a:t>
            </a: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强度（分级）与形态；体位、呼吸和运动对杂音的影响</a:t>
            </a: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收缩早中期杂音</a:t>
            </a: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收缩晚期杂音</a:t>
            </a: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 eaLnBrk="1" hangingPunct="1">
              <a:buNone/>
            </a:pP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5060" name="Picture 4">
            <a:hlinkClick r:id="" action="ppaction://media"/>
          </p:cNvPr>
          <p:cNvPicPr>
            <a:picLocks noRot="1" noChangeAspect="1"/>
          </p:cNvPicPr>
          <p:nvPr>
            <a:wavAudioFile r:embed="rId1" name="36.wav"/>
          </p:nvPr>
        </p:nvPicPr>
        <p:blipFill>
          <a:blip r:embed="rId5"/>
          <a:stretch>
            <a:fillRect/>
          </a:stretch>
        </p:blipFill>
        <p:spPr>
          <a:xfrm>
            <a:off x="2720975" y="1654175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Picture 4">
            <a:hlinkClick r:id="" action="ppaction://media"/>
          </p:cNvPr>
          <p:cNvPicPr>
            <a:picLocks noRot="1" noChangeAspect="1"/>
          </p:cNvPicPr>
          <p:nvPr>
            <a:wavAudioFile r:embed="rId2" name="40.wav"/>
          </p:nvPr>
        </p:nvPicPr>
        <p:blipFill>
          <a:blip r:embed="rId5"/>
          <a:stretch>
            <a:fillRect/>
          </a:stretch>
        </p:blipFill>
        <p:spPr>
          <a:xfrm>
            <a:off x="3390900" y="41529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Picture 5">
            <a:hlinkClick r:id="" action="ppaction://media"/>
          </p:cNvPr>
          <p:cNvPicPr>
            <a:picLocks noRot="1" noChangeAspect="1"/>
          </p:cNvPicPr>
          <p:nvPr>
            <a:wavAudioFile r:embed="rId3" name="41.wav"/>
          </p:nvPr>
        </p:nvPicPr>
        <p:blipFill>
          <a:blip r:embed="rId5"/>
          <a:stretch>
            <a:fillRect/>
          </a:stretch>
        </p:blipFill>
        <p:spPr>
          <a:xfrm>
            <a:off x="3389313" y="504507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2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2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2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5950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4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四、听诊</a:t>
            </a:r>
            <a:endParaRPr lang="zh-CN" altLang="en-US" sz="4400"/>
          </a:p>
        </p:txBody>
      </p:sp>
      <p:sp>
        <p:nvSpPr>
          <p:cNvPr id="34818" name="内容占位符 2"/>
          <p:cNvSpPr>
            <a:spLocks noGrp="1"/>
          </p:cNvSpPr>
          <p:nvPr>
            <p:ph idx="1"/>
          </p:nvPr>
        </p:nvSpPr>
        <p:spPr>
          <a:xfrm>
            <a:off x="609600" y="1336675"/>
            <a:ext cx="10972800" cy="3767138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心包摩擦音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心包炎时纤维蛋白渗出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,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胸骨左缘第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肋间最响亮，多为心室收缩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-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舒张双期摩擦音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有时只出现在收缩期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见于各类感染性心包炎、急性心肌梗死、尿毒症等。</a:t>
            </a:r>
          </a:p>
        </p:txBody>
      </p:sp>
      <p:pic>
        <p:nvPicPr>
          <p:cNvPr id="90123" name="心包摩擦音.wav">
            <a:hlinkClick r:id="" action="ppaction://media"/>
          </p:cNvPr>
          <p:cNvPicPr>
            <a:picLocks noRot="1" noChangeAspect="1"/>
          </p:cNvPicPr>
          <p:nvPr>
            <a:wavAudioFile r:embed="rId1" name="心包摩擦音.wav"/>
          </p:nvPr>
        </p:nvPicPr>
        <p:blipFill>
          <a:blip r:embed="rId3"/>
          <a:stretch>
            <a:fillRect/>
          </a:stretch>
        </p:blipFill>
        <p:spPr>
          <a:xfrm>
            <a:off x="3038475" y="1676400"/>
            <a:ext cx="612775" cy="485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1" fill="hold"/>
                                        <p:tgtEl>
                                          <p:spTgt spid="90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2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anchor="t"/>
          <a:lstStyle/>
          <a:p>
            <a:r>
              <a:rPr lang="zh-CN" altLang="en-US" sz="4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血管检查</a:t>
            </a:r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850900" y="1165225"/>
            <a:ext cx="10490200" cy="4527550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一、脉搏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检查方式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：触诊，桡动脉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检查内容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：脉率 、脉律 、紧张度、强度 、脉搏波形（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有无水冲脉、交替脉、奇脉、无脉）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anchor="t"/>
          <a:lstStyle/>
          <a:p>
            <a:r>
              <a:rPr lang="zh-CN" altLang="en-US" sz="44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血管检查</a:t>
            </a:r>
            <a:br>
              <a:rPr lang="zh-CN" altLang="en-US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</a:br>
            <a:endParaRPr lang="zh-CN" altLang="en-US"/>
          </a:p>
        </p:txBody>
      </p:sp>
      <p:sp>
        <p:nvSpPr>
          <p:cNvPr id="36866" name="内容占位符 2"/>
          <p:cNvSpPr>
            <a:spLocks noGrp="1"/>
          </p:cNvSpPr>
          <p:nvPr>
            <p:ph idx="1"/>
          </p:nvPr>
        </p:nvSpPr>
        <p:spPr>
          <a:xfrm>
            <a:off x="690563" y="1089025"/>
            <a:ext cx="10972800" cy="4408488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二、血管杂音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静脉杂音：颈静脉营营音，腹壁静脉曲张引起脐周连续性静脉营营音 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动脉杂音：周围动脉（甲亢、大动脉炎、肾动脉狭窄）肺动静脉瘘、冠状动静脉瘘  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9125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血管检查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890" name="内容占位符 2"/>
          <p:cNvSpPr>
            <a:spLocks noGrp="1"/>
          </p:cNvSpPr>
          <p:nvPr>
            <p:ph idx="1"/>
          </p:nvPr>
        </p:nvSpPr>
        <p:spPr>
          <a:xfrm>
            <a:off x="609600" y="1254125"/>
            <a:ext cx="10972800" cy="4872038"/>
          </a:xfrm>
          <a:noFill/>
          <a:ln>
            <a:noFill/>
          </a:ln>
        </p:spPr>
        <p:txBody>
          <a:bodyPr anchor="t"/>
          <a:lstStyle/>
          <a:p>
            <a:pPr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三、周围血管征：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    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枪击音：听诊部位常选择股动脉或肱动脉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800" b="1" err="1">
                <a:latin typeface="黑体" panose="02010609060101010101" charset="-122"/>
                <a:ea typeface="黑体" panose="02010609060101010101" charset="-122"/>
              </a:rPr>
              <a:t>      ②Duroziez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双重音：股动脉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      ③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毛细血管搏动征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      ④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水冲脉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见于主动脉瓣关闭不全、甲亢、严重贫血引起的脉压增大。</a:t>
            </a:r>
          </a:p>
          <a:p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8000"/>
          </a:xfrm>
          <a:noFill/>
          <a:ln>
            <a:noFill/>
          </a:ln>
        </p:spPr>
        <p:txBody>
          <a:bodyPr anchor="t"/>
          <a:lstStyle/>
          <a:p>
            <a:pPr algn="ctr"/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小结</a:t>
            </a:r>
          </a:p>
        </p:txBody>
      </p:sp>
      <p:sp>
        <p:nvSpPr>
          <p:cNvPr id="38914" name="内容占位符 2"/>
          <p:cNvSpPr>
            <a:spLocks noGrp="1"/>
          </p:cNvSpPr>
          <p:nvPr>
            <p:ph idx="1"/>
          </p:nvPr>
        </p:nvSpPr>
        <p:spPr>
          <a:xfrm>
            <a:off x="609600" y="782638"/>
            <a:ext cx="10972800" cy="5294312"/>
          </a:xfrm>
          <a:noFill/>
          <a:ln>
            <a:noFill/>
          </a:ln>
        </p:spPr>
        <p:txBody>
          <a:bodyPr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心脏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视诊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 心前区外形、心尖搏动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触诊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  心尖搏动、心前区震颤、心包摩擦感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叩诊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  左右界叩诊、叩诊顺序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听诊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 瓣膜听诊区位置、听诊顺序、听诊内容（心率、心律、 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      心音、额外心音、心脏杂音、心包摩檫音；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S1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与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S2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的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       产生机制及区别、杂音听诊要点）</a:t>
            </a: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b="1" dirty="0">
                <a:latin typeface="幼圆" panose="02010509060101010101" charset="-122"/>
                <a:ea typeface="幼圆" panose="02010509060101010101" charset="-122"/>
              </a:rPr>
              <a:t>  </a:t>
            </a: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8000"/>
          </a:xfrm>
          <a:noFill/>
          <a:ln>
            <a:noFill/>
          </a:ln>
        </p:spPr>
        <p:txBody>
          <a:bodyPr anchor="t"/>
          <a:lstStyle/>
          <a:p>
            <a:pPr algn="ctr"/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小结</a:t>
            </a:r>
          </a:p>
        </p:txBody>
      </p:sp>
      <p:sp>
        <p:nvSpPr>
          <p:cNvPr id="39938" name="内容占位符 2"/>
          <p:cNvSpPr>
            <a:spLocks noGrp="1"/>
          </p:cNvSpPr>
          <p:nvPr>
            <p:ph idx="1"/>
          </p:nvPr>
        </p:nvSpPr>
        <p:spPr>
          <a:xfrm>
            <a:off x="609600" y="938213"/>
            <a:ext cx="10972800" cy="5187950"/>
          </a:xfrm>
          <a:noFill/>
          <a:ln>
            <a:noFill/>
          </a:ln>
        </p:spPr>
        <p:txBody>
          <a:bodyPr anchor="t"/>
          <a:lstStyle/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血管检查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脉搏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（脉率、脉律、血管紧张度及动脉壁弹性、强弱、脉波（水冲脉、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交替脉、奇脉、无脉等）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静脉杂音（如颈静脉营营音）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动脉杂音（如甲状腺肿大时，肾动脉狭窄时）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周围血管征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（水冲脉、毛细血管搏动征、枪击音和</a:t>
            </a:r>
            <a:r>
              <a:rPr lang="en-US" altLang="zh-CN" sz="2800" b="1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Durozeiz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双重杂音等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</a:p>
          <a:p>
            <a:pPr eaLnBrk="1" hangingPunct="1">
              <a:lnSpc>
                <a:spcPct val="150000"/>
              </a:lnSpc>
              <a:buNone/>
            </a:pPr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6837"/>
          </a:xfrm>
          <a:noFill/>
          <a:ln>
            <a:noFill/>
          </a:ln>
        </p:spPr>
        <p:txBody>
          <a:bodyPr anchor="t"/>
          <a:lstStyle/>
          <a:p>
            <a:r>
              <a:rPr lang="en-US" altLang="zh-CN"/>
              <a:t> </a:t>
            </a:r>
          </a:p>
        </p:txBody>
      </p:sp>
      <p:sp>
        <p:nvSpPr>
          <p:cNvPr id="40962" name="内容占位符 2"/>
          <p:cNvSpPr>
            <a:spLocks noGrp="1"/>
          </p:cNvSpPr>
          <p:nvPr>
            <p:ph idx="1"/>
          </p:nvPr>
        </p:nvSpPr>
        <p:spPr>
          <a:xfrm>
            <a:off x="609600" y="274638"/>
            <a:ext cx="10972800" cy="6332537"/>
          </a:xfrm>
          <a:noFill/>
          <a:ln>
            <a:noFill/>
          </a:ln>
        </p:spPr>
        <p:txBody>
          <a:bodyPr anchor="t"/>
          <a:lstStyle/>
          <a:p>
            <a:pPr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    □□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心脏 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    □□视诊□心前区无隆起、畸形，心尖搏动位于左第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肋间锁骨中线内 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    1.0cm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处，搏动范围约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2.0cm ×2.0cm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。心前区其他部位未见异常搏动。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□□触诊□心尖搏动位置同视诊，心前区未触及震颤，无心包摩擦感。</a:t>
            </a:r>
          </a:p>
          <a:p>
            <a:pPr eaLnBrk="1" hangingPunct="1"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   </a:t>
            </a:r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13" name="标题 1"/>
          <p:cNvSpPr>
            <a:spLocks noGrp="1"/>
          </p:cNvSpPr>
          <p:nvPr/>
        </p:nvSpPr>
        <p:spPr>
          <a:xfrm>
            <a:off x="609600" y="274638"/>
            <a:ext cx="10972800" cy="508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700" b="0" i="0" u="none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记录方法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6837"/>
          </a:xfrm>
          <a:noFill/>
          <a:ln>
            <a:noFill/>
          </a:ln>
        </p:spPr>
        <p:txBody>
          <a:bodyPr anchor="t"/>
          <a:lstStyle/>
          <a:p>
            <a:r>
              <a:rPr lang="en-US" altLang="zh-CN"/>
              <a:t> </a:t>
            </a:r>
          </a:p>
        </p:txBody>
      </p:sp>
      <p:sp>
        <p:nvSpPr>
          <p:cNvPr id="43010" name="内容占位符 2"/>
          <p:cNvSpPr>
            <a:spLocks noGrp="1"/>
          </p:cNvSpPr>
          <p:nvPr>
            <p:ph idx="1"/>
          </p:nvPr>
        </p:nvSpPr>
        <p:spPr>
          <a:xfrm>
            <a:off x="609600" y="274638"/>
            <a:ext cx="10972800" cy="6332537"/>
          </a:xfrm>
          <a:noFill/>
          <a:ln>
            <a:noFill/>
          </a:ln>
        </p:spPr>
        <p:txBody>
          <a:bodyPr anchor="t"/>
          <a:lstStyle/>
          <a:p>
            <a:pPr eaLnBrk="1" hangingPunct="1">
              <a:buNone/>
            </a:pP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□□叩诊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□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心脏相对浊音界在正常范围，如下图所示：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          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右侧（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cm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）            肋间               左侧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cm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              未超过               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Ⅱ                      3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            胸骨                 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Ⅲ                      4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        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右缘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                 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Ⅳ                      5.5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                                    Ⅴ                      8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注：左锁骨中线距前正中线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9.0cm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558290" y="1603375"/>
            <a:ext cx="927989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1567815" y="2220595"/>
            <a:ext cx="9270365" cy="15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614170" y="4958715"/>
            <a:ext cx="9224010" cy="1460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3" name="标题 1"/>
          <p:cNvSpPr>
            <a:spLocks noGrp="1"/>
          </p:cNvSpPr>
          <p:nvPr/>
        </p:nvSpPr>
        <p:spPr>
          <a:xfrm>
            <a:off x="609600" y="274638"/>
            <a:ext cx="10972800" cy="508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700" b="0" i="0" u="none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记录方法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8"/>
          <p:cNvSpPr/>
          <p:nvPr/>
        </p:nvSpPr>
        <p:spPr>
          <a:xfrm>
            <a:off x="705168" y="1026795"/>
            <a:ext cx="8424862" cy="572389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indent="0" algn="l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环境要求</a:t>
            </a:r>
          </a:p>
          <a:p>
            <a:pPr lvl="0" indent="0" algn="l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   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安静、温暖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光线最好源于左侧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 indent="0" algn="l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用物准备</a:t>
            </a:r>
            <a:endParaRPr lang="en-US" altLang="zh-CN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 indent="0" algn="l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直尺（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把）、听诊器、标记笔</a:t>
            </a:r>
          </a:p>
          <a:p>
            <a:pPr lvl="0" indent="0" algn="l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被评估者的准备</a:t>
            </a:r>
          </a:p>
          <a:p>
            <a:pPr lvl="0" indent="0" algn="l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   　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卧位或坐位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充分暴露胸部</a:t>
            </a:r>
          </a:p>
          <a:p>
            <a:pPr lvl="0" indent="0" algn="l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评估者的准备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 indent="0" algn="l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修剪指甲，洗手，</a:t>
            </a:r>
            <a:r>
              <a:rPr lang="en-US" sz="2400" spc="-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仪表端庄大方、态度和蔼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 indent="0"/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0" name="标题 7169"/>
          <p:cNvSpPr/>
          <p:nvPr/>
        </p:nvSpPr>
        <p:spPr>
          <a:xfrm>
            <a:off x="1981200" y="243840"/>
            <a:ext cx="8229600" cy="957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</a:lstStyle>
          <a:p>
            <a:r>
              <a:rPr lang="zh-CN" altLang="en-US" sz="4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操作前准备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5950"/>
          </a:xfrm>
          <a:noFill/>
          <a:ln>
            <a:noFill/>
          </a:ln>
        </p:spPr>
        <p:txBody>
          <a:bodyPr anchor="t"/>
          <a:lstStyle/>
          <a:p>
            <a:r>
              <a:rPr lang="en-US" altLang="zh-CN"/>
              <a:t>  </a:t>
            </a:r>
          </a:p>
        </p:txBody>
      </p:sp>
      <p:sp>
        <p:nvSpPr>
          <p:cNvPr id="45058" name="内容占位符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026535"/>
          </a:xfrm>
          <a:noFill/>
          <a:ln>
            <a:noFill/>
          </a:ln>
        </p:spPr>
        <p:txBody>
          <a:bodyPr anchor="t"/>
          <a:lstStyle/>
          <a:p>
            <a:pPr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  □□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听诊□心率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</a:rPr>
              <a:t>68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次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分，心律较规整，心音无增强及减弱，未闻及额外心音，各瓣膜听诊区未闻及杂音，无心包摩擦音。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  □□血管□脉率</a:t>
            </a:r>
            <a:r>
              <a:rPr lang="en-US" altLang="zh-CN" b="1" dirty="0">
                <a:latin typeface="黑体" panose="02010609060101010101" charset="-122"/>
                <a:ea typeface="黑体" panose="02010609060101010101" charset="-122"/>
              </a:rPr>
              <a:t>68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次</a:t>
            </a:r>
            <a:r>
              <a:rPr lang="en-US" altLang="zh-CN" b="1"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b="1" dirty="0">
                <a:latin typeface="黑体" panose="02010609060101010101" charset="-122"/>
                <a:ea typeface="黑体" panose="02010609060101010101" charset="-122"/>
              </a:rPr>
              <a:t>分，脉律较规整，无脉搏短绌。血管壁弹性无异常，无水冲脉、枪击音及杜氏双期杂音，毛细血管搏动征阴性。</a:t>
            </a:r>
          </a:p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913" name="标题 1"/>
          <p:cNvSpPr>
            <a:spLocks noGrp="1"/>
          </p:cNvSpPr>
          <p:nvPr/>
        </p:nvSpPr>
        <p:spPr>
          <a:xfrm>
            <a:off x="609600" y="274638"/>
            <a:ext cx="10972800" cy="508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lvl="0" indent="0" algn="l" defTabSz="91313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3700" b="0" i="0" u="none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>
                <a:latin typeface="黑体" panose="02010609060101010101" charset="-122"/>
                <a:ea typeface="黑体" panose="02010609060101010101" charset="-122"/>
              </a:rPr>
              <a:t>记录方法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anchor="t"/>
          <a:lstStyle/>
          <a:p>
            <a:r>
              <a:rPr lang="en-US" altLang="zh-CN"/>
              <a:t>  </a:t>
            </a:r>
          </a:p>
        </p:txBody>
      </p:sp>
      <p:sp>
        <p:nvSpPr>
          <p:cNvPr id="46082" name="内容占位符 2"/>
          <p:cNvSpPr>
            <a:spLocks noGrp="1"/>
          </p:cNvSpPr>
          <p:nvPr>
            <p:ph idx="1"/>
          </p:nvPr>
        </p:nvSpPr>
        <p:spPr>
          <a:xfrm>
            <a:off x="1517650" y="2409825"/>
            <a:ext cx="9488488" cy="1878013"/>
          </a:xfrm>
          <a:noFill/>
          <a:ln>
            <a:noFill/>
          </a:ln>
        </p:spPr>
        <p:txBody>
          <a:bodyPr anchor="t"/>
          <a:lstStyle/>
          <a:p>
            <a:pPr marL="0" indent="0" algn="ctr">
              <a:buNone/>
            </a:pPr>
            <a:r>
              <a:rPr lang="en-US" altLang="zh-CN" sz="13800">
                <a:latin typeface="幼圆" panose="02010509060101010101" charset="-122"/>
                <a:ea typeface="幼圆" panose="02010509060101010101" charset="-122"/>
              </a:rPr>
              <a:t> </a:t>
            </a:r>
            <a:r>
              <a:rPr lang="zh-CN" altLang="en-US" sz="13800">
                <a:latin typeface="幼圆" panose="02010509060101010101" charset="-122"/>
                <a:ea typeface="幼圆" panose="02010509060101010101" charset="-122"/>
              </a:rPr>
              <a:t>谢谢！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title"/>
          </p:nvPr>
        </p:nvSpPr>
        <p:spPr>
          <a:xfrm>
            <a:off x="4400550" y="373063"/>
            <a:ext cx="3830638" cy="501650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4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3213" y="1193800"/>
            <a:ext cx="8759825" cy="4316413"/>
          </a:xfrm>
        </p:spPr>
        <p:txBody>
          <a:bodyPr/>
          <a:lstStyle/>
          <a:p>
            <a:pPr marL="0" indent="0" algn="l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b="1" strike="noStrike" spc="-1" noProof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 b="1" strike="noStrike" spc="-1" noProof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仪表端庄大方、态度和蔼</a:t>
            </a:r>
          </a:p>
          <a:p>
            <a:pPr marL="0" indent="0" algn="l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环境安静、私密</a:t>
            </a:r>
          </a:p>
          <a:p>
            <a:pPr marL="0" indent="0" algn="l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洗手</a:t>
            </a:r>
          </a:p>
          <a:p>
            <a:pPr marL="0" indent="0" algn="l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alt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护士站于患者右侧检查</a:t>
            </a:r>
          </a:p>
          <a:p>
            <a:pPr marL="0" indent="0" algn="l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r>
              <a:rPr lang="zh-CN" alt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顺序进行</a:t>
            </a:r>
          </a:p>
          <a:p>
            <a:pPr marL="0" indent="0" algn="l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6</a:t>
            </a:r>
            <a:r>
              <a:rPr lang="zh-CN" alt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手脑并用</a:t>
            </a:r>
          </a:p>
          <a:p>
            <a:pPr marL="0" indent="0" algn="l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7</a:t>
            </a:r>
            <a:r>
              <a:rPr lang="zh-CN" alt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动作轻柔、准确、规范，内容完整有重点</a:t>
            </a:r>
          </a:p>
          <a:p>
            <a:pPr marL="0" indent="0" algn="l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8</a:t>
            </a:r>
            <a:r>
              <a:rPr lang="zh-CN" alt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sz="2800" b="1" strike="noStrike" spc="-1" noProof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黑体" panose="02010609060101010101" charset="-122"/>
                <a:ea typeface="黑体" panose="02010609060101010101" charset="-122"/>
                <a:sym typeface="+mn-ea"/>
              </a:rPr>
              <a:t>避免重复、遗漏、反复翻动病人</a:t>
            </a:r>
          </a:p>
          <a:p>
            <a:pPr marL="0" indent="0" algn="l" fontAlgn="base">
              <a:lnSpc>
                <a:spcPct val="120000"/>
              </a:lnSpc>
              <a:spcBef>
                <a:spcPts val="600"/>
              </a:spcBef>
              <a:buNone/>
            </a:pPr>
            <a:endParaRPr lang="en-US" altLang="en-US" sz="2800" b="1" strike="noStrike" spc="-1" noProof="1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609600" y="461963"/>
            <a:ext cx="10972800" cy="619125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40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心脏位置：</a:t>
            </a:r>
          </a:p>
        </p:txBody>
      </p:sp>
      <p:sp>
        <p:nvSpPr>
          <p:cNvPr id="9218" name="内容占位符 2"/>
          <p:cNvSpPr>
            <a:spLocks noGrp="1"/>
          </p:cNvSpPr>
          <p:nvPr>
            <p:ph idx="1"/>
          </p:nvPr>
        </p:nvSpPr>
        <p:spPr>
          <a:xfrm>
            <a:off x="609600" y="1549400"/>
            <a:ext cx="10972800" cy="4929188"/>
          </a:xfrm>
          <a:noFill/>
          <a:ln>
            <a:noFill/>
          </a:ln>
        </p:spPr>
        <p:txBody>
          <a:bodyPr anchor="t"/>
          <a:lstStyle/>
          <a:p>
            <a:pPr marL="0" indent="0">
              <a:buNone/>
            </a:pPr>
            <a:r>
              <a:rPr lang="en-US" altLang="zh-CN"/>
              <a:t> </a:t>
            </a:r>
          </a:p>
        </p:txBody>
      </p:sp>
      <p:grpSp>
        <p:nvGrpSpPr>
          <p:cNvPr id="21507" name="Group 3"/>
          <p:cNvGrpSpPr/>
          <p:nvPr/>
        </p:nvGrpSpPr>
        <p:grpSpPr>
          <a:xfrm>
            <a:off x="3103880" y="1241108"/>
            <a:ext cx="5545138" cy="4967287"/>
            <a:chOff x="0" y="0"/>
            <a:chExt cx="3314" cy="2618"/>
          </a:xfrm>
        </p:grpSpPr>
        <p:pic>
          <p:nvPicPr>
            <p:cNvPr id="21508" name="Picture 4" descr="心脏标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314" cy="26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9" name="Oval 5"/>
            <p:cNvSpPr/>
            <p:nvPr/>
          </p:nvSpPr>
          <p:spPr>
            <a:xfrm>
              <a:off x="1822" y="936"/>
              <a:ext cx="93" cy="91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0" name="Oval 6"/>
            <p:cNvSpPr/>
            <p:nvPr/>
          </p:nvSpPr>
          <p:spPr>
            <a:xfrm>
              <a:off x="1836" y="121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1" name="Oval 7"/>
            <p:cNvSpPr/>
            <p:nvPr/>
          </p:nvSpPr>
          <p:spPr>
            <a:xfrm>
              <a:off x="1769" y="1542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2" name="Oval 8"/>
            <p:cNvSpPr/>
            <p:nvPr/>
          </p:nvSpPr>
          <p:spPr>
            <a:xfrm>
              <a:off x="1542" y="934"/>
              <a:ext cx="91" cy="91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3" name="Oval 9"/>
            <p:cNvSpPr/>
            <p:nvPr/>
          </p:nvSpPr>
          <p:spPr>
            <a:xfrm>
              <a:off x="2038" y="1587"/>
              <a:ext cx="93" cy="91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609600" y="461963"/>
            <a:ext cx="10972800" cy="619125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4000" b="1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</a:rPr>
              <a:t>心脏解剖结构：</a:t>
            </a:r>
          </a:p>
        </p:txBody>
      </p:sp>
      <p:sp>
        <p:nvSpPr>
          <p:cNvPr id="9218" name="内容占位符 2"/>
          <p:cNvSpPr>
            <a:spLocks noGrp="1"/>
          </p:cNvSpPr>
          <p:nvPr>
            <p:ph idx="1"/>
          </p:nvPr>
        </p:nvSpPr>
        <p:spPr>
          <a:xfrm>
            <a:off x="609600" y="1549400"/>
            <a:ext cx="10972800" cy="4929188"/>
          </a:xfrm>
          <a:noFill/>
          <a:ln>
            <a:noFill/>
          </a:ln>
        </p:spPr>
        <p:txBody>
          <a:bodyPr anchor="t"/>
          <a:lstStyle/>
          <a:p>
            <a:pPr marL="0" indent="0">
              <a:buNone/>
            </a:pPr>
            <a:r>
              <a:rPr lang="en-US" altLang="zh-CN"/>
              <a:t> </a:t>
            </a:r>
          </a:p>
        </p:txBody>
      </p:sp>
      <p:graphicFrame>
        <p:nvGraphicFramePr>
          <p:cNvPr id="50179" name="Object 2"/>
          <p:cNvGraphicFramePr/>
          <p:nvPr/>
        </p:nvGraphicFramePr>
        <p:xfrm>
          <a:off x="2651125" y="1317625"/>
          <a:ext cx="7500938" cy="49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4384675" imgH="3288030" progId="PowerPoint.Slide.8">
                  <p:embed/>
                </p:oleObj>
              </mc:Choice>
              <mc:Fallback>
                <p:oleObj r:id="rId3" imgW="4384675" imgH="3288030" progId="PowerPoint.Slid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1125" y="1317625"/>
                        <a:ext cx="7500938" cy="4929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10972800" cy="536575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一、视诊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77925" y="2120900"/>
            <a:ext cx="4692650" cy="2616200"/>
          </a:xfrm>
        </p:spPr>
        <p:txBody>
          <a:bodyPr/>
          <a:lstStyle/>
          <a:p>
            <a:pPr marL="0" indent="0" fontAlgn="base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2800" b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（一）心前区外形  </a:t>
            </a:r>
          </a:p>
          <a:p>
            <a:pPr marL="0" indent="0" fontAlgn="base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2800" b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（二）心尖搏动</a:t>
            </a:r>
          </a:p>
          <a:p>
            <a:pPr marL="0" indent="0" fontAlgn="base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2800" b="1" strike="noStrike" noProof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（三）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心前区其他部位搏动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0" indent="0" fontAlgn="base">
              <a:lnSpc>
                <a:spcPct val="200000"/>
              </a:lnSpc>
              <a:spcBef>
                <a:spcPts val="0"/>
              </a:spcBef>
              <a:buNone/>
            </a:pPr>
            <a:endParaRPr lang="zh-CN" altLang="en-US" sz="2800" b="1" strike="noStrike" noProof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fontAlgn="base"/>
            <a:endParaRPr lang="zh-CN" altLang="en-US" sz="3600" b="1" strike="noStrike" noProof="1"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  <p:sp>
        <p:nvSpPr>
          <p:cNvPr id="10243" name="内容占位符 3"/>
          <p:cNvSpPr>
            <a:spLocks noGrp="1"/>
          </p:cNvSpPr>
          <p:nvPr>
            <p:ph sz="half" idx="2"/>
          </p:nvPr>
        </p:nvSpPr>
        <p:spPr>
          <a:xfrm>
            <a:off x="4460875" y="4737100"/>
            <a:ext cx="7219950" cy="1092200"/>
          </a:xfrm>
          <a:noFill/>
          <a:ln>
            <a:noFill/>
          </a:ln>
        </p:spPr>
        <p:txBody>
          <a:bodyPr anchor="t"/>
          <a:lstStyle/>
          <a:p>
            <a:pPr marL="0" indent="0">
              <a:buNone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患者取仰卧位暴露胸部，检查者站在被患者右侧，其视线自上向下，胸部同水平视诊</a:t>
            </a:r>
          </a:p>
        </p:txBody>
      </p:sp>
      <p:pic>
        <p:nvPicPr>
          <p:cNvPr id="10244" name="内容占位符 5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575" y="1384300"/>
            <a:ext cx="50546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609600" y="390525"/>
            <a:ext cx="10972800" cy="619125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一、视诊</a:t>
            </a:r>
            <a:endParaRPr lang="zh-CN" altLang="en-US" sz="36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609600" y="1009650"/>
            <a:ext cx="10972800" cy="5116513"/>
          </a:xfrm>
          <a:noFill/>
          <a:ln>
            <a:noFill/>
          </a:ln>
        </p:spPr>
        <p:txBody>
          <a:bodyPr anchor="t"/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（一）心前区外形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正常人：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双侧胸廓对称，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心前区平坦无异常隆起或凹陷。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                                     </a:t>
            </a:r>
          </a:p>
          <a:p>
            <a:pPr marL="0" indent="0">
              <a:buNone/>
            </a:pP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267" name="图片 3" descr="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63" y="3333750"/>
            <a:ext cx="3640137" cy="296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聚合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CCEDB"/>
      </a:accent5>
      <a:accent6>
        <a:srgbClr val="C31B23"/>
      </a:accent6>
      <a:hlink>
        <a:srgbClr val="FF8119"/>
      </a:hlink>
      <a:folHlink>
        <a:srgbClr val="44B9E8"/>
      </a:folHlink>
    </a:clrScheme>
    <a:fontScheme name="">
      <a:majorFont>
        <a:latin typeface="Lucida Sans Unicode"/>
        <a:ea typeface="宋体"/>
        <a:cs typeface=""/>
      </a:majorFont>
      <a:minorFont>
        <a:latin typeface="Lucida Sans Unicode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CCEDB"/>
        </a:accent5>
        <a:accent6>
          <a:srgbClr val="C3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8_Silverlight_template">
  <a:themeElements>
    <a:clrScheme name="">
      <a:dk1>
        <a:srgbClr val="FFFFFF"/>
      </a:dk1>
      <a:lt1>
        <a:srgbClr val="000000"/>
      </a:lt1>
      <a:dk2>
        <a:srgbClr val="E5F1F7"/>
      </a:dk2>
      <a:lt2>
        <a:srgbClr val="125CA7"/>
      </a:lt2>
      <a:accent1>
        <a:srgbClr val="BFE7F7"/>
      </a:accent1>
      <a:accent2>
        <a:srgbClr val="54B0E2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54B0E2"/>
      </a:hlink>
      <a:folHlink>
        <a:srgbClr val="F47E3F"/>
      </a:folHlink>
    </a:clrScheme>
    <a:fontScheme name="">
      <a:majorFont>
        <a:latin typeface="Segoe Light"/>
        <a:ea typeface="Arial"/>
        <a:cs typeface=""/>
      </a:majorFont>
      <a:minorFont>
        <a:latin typeface="Aria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">
        <a:dk1>
          <a:srgbClr val="FFFFFF"/>
        </a:dk1>
        <a:lt1>
          <a:srgbClr val="000000"/>
        </a:lt1>
        <a:dk2>
          <a:srgbClr val="E5F1F7"/>
        </a:dk2>
        <a:lt2>
          <a:srgbClr val="125CA7"/>
        </a:lt2>
        <a:accent1>
          <a:srgbClr val="BFE7F7"/>
        </a:accent1>
        <a:accent2>
          <a:srgbClr val="54B0E2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54B0E2"/>
        </a:hlink>
        <a:folHlink>
          <a:srgbClr val="F47E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聚合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CCEDB"/>
      </a:accent5>
      <a:accent6>
        <a:srgbClr val="C31B23"/>
      </a:accent6>
      <a:hlink>
        <a:srgbClr val="FF8119"/>
      </a:hlink>
      <a:folHlink>
        <a:srgbClr val="44B9E8"/>
      </a:folHlink>
    </a:clrScheme>
    <a:fontScheme name="">
      <a:majorFont>
        <a:latin typeface="Lucida Sans Unicode"/>
        <a:ea typeface="宋体"/>
        <a:cs typeface=""/>
      </a:majorFont>
      <a:minorFont>
        <a:latin typeface="Lucida Sans Unicode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CCEDB"/>
        </a:accent5>
        <a:accent6>
          <a:srgbClr val="C3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1762</Words>
  <Application>Microsoft Office PowerPoint</Application>
  <PresentationFormat>宽屏</PresentationFormat>
  <Paragraphs>227</Paragraphs>
  <Slides>41</Slides>
  <Notes>2</Notes>
  <HiddenSlides>0</HiddenSlides>
  <MMClips>16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7" baseType="lpstr">
      <vt:lpstr>Segoe Light</vt:lpstr>
      <vt:lpstr>黑体</vt:lpstr>
      <vt:lpstr>宋体</vt:lpstr>
      <vt:lpstr>微软雅黑</vt:lpstr>
      <vt:lpstr>幼圆</vt:lpstr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1_聚合</vt:lpstr>
      <vt:lpstr>28_Silverlight_template</vt:lpstr>
      <vt:lpstr>2_聚合</vt:lpstr>
      <vt:lpstr>Microsoft PowerPoint 97-2003 Slide</vt:lpstr>
      <vt:lpstr>心脏及血管检查 </vt:lpstr>
      <vt:lpstr>教学目标</vt:lpstr>
      <vt:lpstr>教学目标</vt:lpstr>
      <vt:lpstr>PowerPoint 演示文稿</vt:lpstr>
      <vt:lpstr>注意事项</vt:lpstr>
      <vt:lpstr>心脏位置：</vt:lpstr>
      <vt:lpstr>心脏解剖结构：</vt:lpstr>
      <vt:lpstr>一、视诊</vt:lpstr>
      <vt:lpstr>一、视诊</vt:lpstr>
      <vt:lpstr>一、视诊</vt:lpstr>
      <vt:lpstr>一、视诊</vt:lpstr>
      <vt:lpstr>一、视诊 </vt:lpstr>
      <vt:lpstr>一、视诊</vt:lpstr>
      <vt:lpstr>二、触诊</vt:lpstr>
      <vt:lpstr>二、触诊 </vt:lpstr>
      <vt:lpstr>二、触诊 </vt:lpstr>
      <vt:lpstr>心前区震颤的临床意义</vt:lpstr>
      <vt:lpstr>二、触诊</vt:lpstr>
      <vt:lpstr>三、叩诊</vt:lpstr>
      <vt:lpstr>三、叩诊 </vt:lpstr>
      <vt:lpstr>三、心脏叩诊 </vt:lpstr>
      <vt:lpstr>PowerPoint 演示文稿</vt:lpstr>
      <vt:lpstr>三、心脏叩诊 </vt:lpstr>
      <vt:lpstr>四、听诊</vt:lpstr>
      <vt:lpstr>四、听诊</vt:lpstr>
      <vt:lpstr>四、听诊</vt:lpstr>
      <vt:lpstr>四、听诊</vt:lpstr>
      <vt:lpstr>四、听诊 </vt:lpstr>
      <vt:lpstr>四、听诊</vt:lpstr>
      <vt:lpstr>四、听诊</vt:lpstr>
      <vt:lpstr>四、听诊 </vt:lpstr>
      <vt:lpstr>四、听诊</vt:lpstr>
      <vt:lpstr>血管检查</vt:lpstr>
      <vt:lpstr>血管检查 </vt:lpstr>
      <vt:lpstr>血管检查</vt:lpstr>
      <vt:lpstr>小结</vt:lpstr>
      <vt:lpstr>小结</vt:lpstr>
      <vt:lpstr> </vt:lpstr>
      <vt:lpstr>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zyx</dc:creator>
  <cp:lastModifiedBy>8618089615666</cp:lastModifiedBy>
  <cp:revision>123</cp:revision>
  <dcterms:created xsi:type="dcterms:W3CDTF">2018-01-06T19:05:00Z</dcterms:created>
  <dcterms:modified xsi:type="dcterms:W3CDTF">2019-09-23T14:28:10Z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